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0" r:id="rId5"/>
    <p:sldId id="271" r:id="rId6"/>
    <p:sldId id="268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89" r:id="rId17"/>
    <p:sldId id="292" r:id="rId18"/>
    <p:sldId id="293" r:id="rId19"/>
    <p:sldId id="269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291" r:id="rId28"/>
    <p:sldId id="303" r:id="rId29"/>
    <p:sldId id="262" r:id="rId3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BF99"/>
    <a:srgbClr val="E0DE94"/>
    <a:srgbClr val="C7B8AA"/>
    <a:srgbClr val="002F91"/>
    <a:srgbClr val="EFEFEF"/>
    <a:srgbClr val="002E91"/>
    <a:srgbClr val="1030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-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bgarcia\Desktop\NOTA%20PPTO\PRESUPUESTO%202022\RENDICION%20DE%20CUENTAS\1ER%20CUATRIMESTRE\Formatos%20MRC%201er.%20Cuatrimestre%20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Office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773776039540777"/>
          <c:y val="0.1766848816029144"/>
          <c:w val="0.71226223960459245"/>
          <c:h val="0.49871885891312767"/>
        </c:manualLayout>
      </c:layout>
      <c:bar3DChart>
        <c:barDir val="col"/>
        <c:grouping val="clustered"/>
        <c:ser>
          <c:idx val="0"/>
          <c:order val="0"/>
          <c:tx>
            <c:strRef>
              <c:f>'Grupo Gasto'!$B$2</c:f>
              <c:strCache>
                <c:ptCount val="1"/>
                <c:pt idx="0">
                  <c:v>Asignado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3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53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5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Gasto'!$A$9</c:f>
              <c:strCache>
                <c:ptCount val="1"/>
                <c:pt idx="0">
                  <c:v>Totales</c:v>
                </c:pt>
              </c:strCache>
            </c:strRef>
          </c:cat>
          <c:val>
            <c:numRef>
              <c:f>'Grupo Gasto'!$B$9</c:f>
              <c:numCache>
                <c:formatCode>_-* #,##0.00\ _€_-;\-* #,##0.00\ _€_-;_-* "-"??\ _€_-;_-@_-</c:formatCode>
                <c:ptCount val="1"/>
                <c:pt idx="0">
                  <c:v>10500000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05-4B09-AB3A-372978B98213}"/>
            </c:ext>
          </c:extLst>
        </c:ser>
        <c:ser>
          <c:idx val="1"/>
          <c:order val="1"/>
          <c:tx>
            <c:strRef>
              <c:f>'Grupo Gasto'!$C$2</c:f>
              <c:strCache>
                <c:ptCount val="1"/>
                <c:pt idx="0">
                  <c:v>Vigente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Gasto'!$A$9</c:f>
              <c:strCache>
                <c:ptCount val="1"/>
                <c:pt idx="0">
                  <c:v>Totales</c:v>
                </c:pt>
              </c:strCache>
            </c:strRef>
          </c:cat>
          <c:val>
            <c:numRef>
              <c:f>'Grupo Gasto'!$C$9</c:f>
              <c:numCache>
                <c:formatCode>_-* #,##0.00\ _€_-;\-* #,##0.00\ _€_-;_-* "-"??\ _€_-;_-@_-</c:formatCode>
                <c:ptCount val="1"/>
                <c:pt idx="0">
                  <c:v>10500000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05-4B09-AB3A-372978B98213}"/>
            </c:ext>
          </c:extLst>
        </c:ser>
        <c:ser>
          <c:idx val="2"/>
          <c:order val="2"/>
          <c:tx>
            <c:strRef>
              <c:f>'Grupo Gasto'!$D$2</c:f>
              <c:strCache>
                <c:ptCount val="1"/>
                <c:pt idx="0">
                  <c:v>Devengado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Gasto'!$A$9</c:f>
              <c:strCache>
                <c:ptCount val="1"/>
                <c:pt idx="0">
                  <c:v>Totales</c:v>
                </c:pt>
              </c:strCache>
            </c:strRef>
          </c:cat>
          <c:val>
            <c:numRef>
              <c:f>'Grupo Gasto'!$D$9</c:f>
              <c:numCache>
                <c:formatCode>_-* #,##0.00\ _€_-;\-* #,##0.00\ _€_-;_-* "-"??\ _€_-;_-@_-</c:formatCode>
                <c:ptCount val="1"/>
                <c:pt idx="0">
                  <c:v>1858810.53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05-4B09-AB3A-372978B98213}"/>
            </c:ext>
          </c:extLst>
        </c:ser>
        <c:ser>
          <c:idx val="3"/>
          <c:order val="3"/>
          <c:tx>
            <c:strRef>
              <c:f>'Grupo Gasto'!$E$2</c:f>
              <c:strCache>
                <c:ptCount val="1"/>
                <c:pt idx="0">
                  <c:v>% Ejecución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Gasto'!$A$9</c:f>
              <c:strCache>
                <c:ptCount val="1"/>
                <c:pt idx="0">
                  <c:v>Totales</c:v>
                </c:pt>
              </c:strCache>
            </c:strRef>
          </c:cat>
          <c:val>
            <c:numRef>
              <c:f>'Grupo Gasto'!$E$9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05-4B09-AB3A-372978B98213}"/>
            </c:ext>
          </c:extLst>
        </c:ser>
        <c:ser>
          <c:idx val="4"/>
          <c:order val="4"/>
          <c:tx>
            <c:strRef>
              <c:f>'Grupo Gasto'!$F$2</c:f>
              <c:strCache>
                <c:ptCount val="1"/>
                <c:pt idx="0">
                  <c:v>Saldo por Ejecutar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4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54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54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Gasto'!$A$9</c:f>
              <c:strCache>
                <c:ptCount val="1"/>
                <c:pt idx="0">
                  <c:v>Totales</c:v>
                </c:pt>
              </c:strCache>
            </c:strRef>
          </c:cat>
          <c:val>
            <c:numRef>
              <c:f>'Grupo Gasto'!$F$9</c:f>
              <c:numCache>
                <c:formatCode>_-* #,##0.00\ _€_-;\-* #,##0.00\ _€_-;_-* "-"??\ _€_-;_-@_-</c:formatCode>
                <c:ptCount val="1"/>
                <c:pt idx="0">
                  <c:v>8641189.4699999969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05-4B09-AB3A-372978B98213}"/>
            </c:ext>
          </c:extLst>
        </c:ser>
        <c:dLbls/>
        <c:shape val="box"/>
        <c:axId val="36584448"/>
        <c:axId val="36590336"/>
        <c:axId val="0"/>
      </c:bar3DChart>
      <c:catAx>
        <c:axId val="36584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590336"/>
        <c:crosses val="autoZero"/>
        <c:auto val="1"/>
        <c:lblAlgn val="ctr"/>
        <c:lblOffset val="100"/>
      </c:catAx>
      <c:valAx>
        <c:axId val="36590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_€_-;\-* #,##0.00\ _€_-;_-* &quot;-&quot;??\ _€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584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por Grupo de Gasto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'Grupo Gasto'!$B$2</c:f>
              <c:strCache>
                <c:ptCount val="1"/>
                <c:pt idx="0">
                  <c:v>Asignado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Gasto'!$A$3:$A$8</c:f>
              <c:strCache>
                <c:ptCount val="6"/>
                <c:pt idx="0">
                  <c:v>0 Servicio Personales</c:v>
                </c:pt>
                <c:pt idx="1">
                  <c:v>100 Servicios No Personales</c:v>
                </c:pt>
                <c:pt idx="2">
                  <c:v>200 Materiales y Suministros</c:v>
                </c:pt>
                <c:pt idx="3">
                  <c:v>300 Propiedad, Planta, Equipo e Intangibles</c:v>
                </c:pt>
                <c:pt idx="4">
                  <c:v>400 Transferencia Corrientes</c:v>
                </c:pt>
                <c:pt idx="5">
                  <c:v>900 Asignaciones Globales</c:v>
                </c:pt>
              </c:strCache>
            </c:strRef>
          </c:cat>
          <c:val>
            <c:numRef>
              <c:f>'Grupo Gasto'!$B$3:$B$8</c:f>
              <c:numCache>
                <c:formatCode>_-* #,##0.00\ _€_-;\-* #,##0.00\ _€_-;_-* "-"??\ _€_-;_-@_-</c:formatCode>
                <c:ptCount val="6"/>
                <c:pt idx="0">
                  <c:v>5355612</c:v>
                </c:pt>
                <c:pt idx="1">
                  <c:v>3845600</c:v>
                </c:pt>
                <c:pt idx="2">
                  <c:v>770908</c:v>
                </c:pt>
                <c:pt idx="3">
                  <c:v>8800</c:v>
                </c:pt>
                <c:pt idx="4">
                  <c:v>284080</c:v>
                </c:pt>
                <c:pt idx="5">
                  <c:v>235000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E2-4DA0-B659-8F9BA6180ADA}"/>
            </c:ext>
          </c:extLst>
        </c:ser>
        <c:ser>
          <c:idx val="1"/>
          <c:order val="1"/>
          <c:tx>
            <c:strRef>
              <c:f>'Grupo Gasto'!$C$2</c:f>
              <c:strCache>
                <c:ptCount val="1"/>
                <c:pt idx="0">
                  <c:v>Vigente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Gasto'!$A$3:$A$8</c:f>
              <c:strCache>
                <c:ptCount val="6"/>
                <c:pt idx="0">
                  <c:v>0 Servicio Personales</c:v>
                </c:pt>
                <c:pt idx="1">
                  <c:v>100 Servicios No Personales</c:v>
                </c:pt>
                <c:pt idx="2">
                  <c:v>200 Materiales y Suministros</c:v>
                </c:pt>
                <c:pt idx="3">
                  <c:v>300 Propiedad, Planta, Equipo e Intangibles</c:v>
                </c:pt>
                <c:pt idx="4">
                  <c:v>400 Transferencia Corrientes</c:v>
                </c:pt>
                <c:pt idx="5">
                  <c:v>900 Asignaciones Globales</c:v>
                </c:pt>
              </c:strCache>
            </c:strRef>
          </c:cat>
          <c:val>
            <c:numRef>
              <c:f>'Grupo Gasto'!$C$3:$C$8</c:f>
              <c:numCache>
                <c:formatCode>_-* #,##0.00\ _€_-;\-* #,##0.00\ _€_-;_-* "-"??\ _€_-;_-@_-</c:formatCode>
                <c:ptCount val="6"/>
                <c:pt idx="0">
                  <c:v>5390783</c:v>
                </c:pt>
                <c:pt idx="1">
                  <c:v>3509836</c:v>
                </c:pt>
                <c:pt idx="2">
                  <c:v>880456</c:v>
                </c:pt>
                <c:pt idx="3">
                  <c:v>199845</c:v>
                </c:pt>
                <c:pt idx="4">
                  <c:v>284080</c:v>
                </c:pt>
                <c:pt idx="5">
                  <c:v>235000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E2-4DA0-B659-8F9BA6180ADA}"/>
            </c:ext>
          </c:extLst>
        </c:ser>
        <c:ser>
          <c:idx val="2"/>
          <c:order val="2"/>
          <c:tx>
            <c:strRef>
              <c:f>'Grupo Gasto'!$D$2</c:f>
              <c:strCache>
                <c:ptCount val="1"/>
                <c:pt idx="0">
                  <c:v>Devengado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Gasto'!$A$3:$A$8</c:f>
              <c:strCache>
                <c:ptCount val="6"/>
                <c:pt idx="0">
                  <c:v>0 Servicio Personales</c:v>
                </c:pt>
                <c:pt idx="1">
                  <c:v>100 Servicios No Personales</c:v>
                </c:pt>
                <c:pt idx="2">
                  <c:v>200 Materiales y Suministros</c:v>
                </c:pt>
                <c:pt idx="3">
                  <c:v>300 Propiedad, Planta, Equipo e Intangibles</c:v>
                </c:pt>
                <c:pt idx="4">
                  <c:v>400 Transferencia Corrientes</c:v>
                </c:pt>
                <c:pt idx="5">
                  <c:v>900 Asignaciones Globales</c:v>
                </c:pt>
              </c:strCache>
            </c:strRef>
          </c:cat>
          <c:val>
            <c:numRef>
              <c:f>'Grupo Gasto'!$D$3:$D$8</c:f>
              <c:numCache>
                <c:formatCode>_-* #,##0.00\ _€_-;\-* #,##0.00\ _€_-;_-* "-"??\ _€_-;_-@_-</c:formatCode>
                <c:ptCount val="6"/>
                <c:pt idx="0">
                  <c:v>1646865.1600000001</c:v>
                </c:pt>
                <c:pt idx="1">
                  <c:v>133785.23000000001</c:v>
                </c:pt>
                <c:pt idx="2">
                  <c:v>78160.14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E2-4DA0-B659-8F9BA6180ADA}"/>
            </c:ext>
          </c:extLst>
        </c:ser>
        <c:ser>
          <c:idx val="3"/>
          <c:order val="3"/>
          <c:tx>
            <c:strRef>
              <c:f>'Grupo Gasto'!$E$2</c:f>
              <c:strCache>
                <c:ptCount val="1"/>
                <c:pt idx="0">
                  <c:v>% Ejecución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Gasto'!$A$3:$A$8</c:f>
              <c:strCache>
                <c:ptCount val="6"/>
                <c:pt idx="0">
                  <c:v>0 Servicio Personales</c:v>
                </c:pt>
                <c:pt idx="1">
                  <c:v>100 Servicios No Personales</c:v>
                </c:pt>
                <c:pt idx="2">
                  <c:v>200 Materiales y Suministros</c:v>
                </c:pt>
                <c:pt idx="3">
                  <c:v>300 Propiedad, Planta, Equipo e Intangibles</c:v>
                </c:pt>
                <c:pt idx="4">
                  <c:v>400 Transferencia Corrientes</c:v>
                </c:pt>
                <c:pt idx="5">
                  <c:v>900 Asignaciones Globales</c:v>
                </c:pt>
              </c:strCache>
            </c:strRef>
          </c:cat>
          <c:val>
            <c:numRef>
              <c:f>'Grupo Gasto'!$E$3:$E$8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E2-4DA0-B659-8F9BA6180ADA}"/>
            </c:ext>
          </c:extLst>
        </c:ser>
        <c:ser>
          <c:idx val="4"/>
          <c:order val="4"/>
          <c:tx>
            <c:strRef>
              <c:f>'Grupo Gasto'!$F$2</c:f>
              <c:strCache>
                <c:ptCount val="1"/>
                <c:pt idx="0">
                  <c:v>Saldo por Ejecutar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Gasto'!$A$3:$A$8</c:f>
              <c:strCache>
                <c:ptCount val="6"/>
                <c:pt idx="0">
                  <c:v>0 Servicio Personales</c:v>
                </c:pt>
                <c:pt idx="1">
                  <c:v>100 Servicios No Personales</c:v>
                </c:pt>
                <c:pt idx="2">
                  <c:v>200 Materiales y Suministros</c:v>
                </c:pt>
                <c:pt idx="3">
                  <c:v>300 Propiedad, Planta, Equipo e Intangibles</c:v>
                </c:pt>
                <c:pt idx="4">
                  <c:v>400 Transferencia Corrientes</c:v>
                </c:pt>
                <c:pt idx="5">
                  <c:v>900 Asignaciones Globales</c:v>
                </c:pt>
              </c:strCache>
            </c:strRef>
          </c:cat>
          <c:val>
            <c:numRef>
              <c:f>'Grupo Gasto'!$F$3:$F$8</c:f>
              <c:numCache>
                <c:formatCode>_-* #,##0.00\ _€_-;\-* #,##0.00\ _€_-;_-* "-"??\ _€_-;_-@_-</c:formatCode>
                <c:ptCount val="6"/>
                <c:pt idx="0">
                  <c:v>3743917.84</c:v>
                </c:pt>
                <c:pt idx="1">
                  <c:v>3376050.77</c:v>
                </c:pt>
                <c:pt idx="2">
                  <c:v>802295.8600000001</c:v>
                </c:pt>
                <c:pt idx="3">
                  <c:v>199845</c:v>
                </c:pt>
                <c:pt idx="4">
                  <c:v>284080</c:v>
                </c:pt>
                <c:pt idx="5">
                  <c:v>235000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E2-4DA0-B659-8F9BA6180ADA}"/>
            </c:ext>
          </c:extLst>
        </c:ser>
        <c:dLbls/>
        <c:shape val="box"/>
        <c:axId val="34534528"/>
        <c:axId val="34536064"/>
        <c:axId val="0"/>
      </c:bar3DChart>
      <c:catAx>
        <c:axId val="34534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536064"/>
        <c:crosses val="autoZero"/>
        <c:auto val="1"/>
        <c:lblAlgn val="ctr"/>
        <c:lblOffset val="100"/>
      </c:catAx>
      <c:valAx>
        <c:axId val="34536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_€_-;\-* #,##0.00\ _€_-;_-* &quot;-&quot;??\ _€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53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GT">
                <a:latin typeface="Times New Roman" panose="02020603050405020304" pitchFamily="18" charset="0"/>
                <a:cs typeface="Times New Roman" panose="02020603050405020304" pitchFamily="18" charset="0"/>
              </a:rPr>
              <a:t>Ejecución del Grupo de Gasto 0 Servicios Personales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'Grupo 0'!$C$2</c:f>
              <c:strCache>
                <c:ptCount val="1"/>
                <c:pt idx="0">
                  <c:v>Asignado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0'!$B$19</c:f>
              <c:strCache>
                <c:ptCount val="1"/>
                <c:pt idx="0">
                  <c:v>Totales</c:v>
                </c:pt>
              </c:strCache>
            </c:strRef>
          </c:cat>
          <c:val>
            <c:numRef>
              <c:f>'Grupo 0'!$C$19</c:f>
              <c:numCache>
                <c:formatCode>_-* #,##0.00\ _€_-;\-* #,##0.00\ _€_-;_-* "-"??\ _€_-;_-@_-</c:formatCode>
                <c:ptCount val="1"/>
                <c:pt idx="0">
                  <c:v>5356062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2B-4578-B10C-45D735AF1C5F}"/>
            </c:ext>
          </c:extLst>
        </c:ser>
        <c:ser>
          <c:idx val="1"/>
          <c:order val="1"/>
          <c:tx>
            <c:strRef>
              <c:f>'Grupo 0'!$D$2</c:f>
              <c:strCache>
                <c:ptCount val="1"/>
                <c:pt idx="0">
                  <c:v>Vigente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0'!$B$19</c:f>
              <c:strCache>
                <c:ptCount val="1"/>
                <c:pt idx="0">
                  <c:v>Totales</c:v>
                </c:pt>
              </c:strCache>
            </c:strRef>
          </c:cat>
          <c:val>
            <c:numRef>
              <c:f>'Grupo 0'!$D$19</c:f>
              <c:numCache>
                <c:formatCode>_-* #,##0.00\ _€_-;\-* #,##0.00\ _€_-;_-* "-"??\ _€_-;_-@_-</c:formatCode>
                <c:ptCount val="1"/>
                <c:pt idx="0">
                  <c:v>5390783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2B-4578-B10C-45D735AF1C5F}"/>
            </c:ext>
          </c:extLst>
        </c:ser>
        <c:ser>
          <c:idx val="2"/>
          <c:order val="2"/>
          <c:tx>
            <c:strRef>
              <c:f>'Grupo 0'!$E$2</c:f>
              <c:strCache>
                <c:ptCount val="1"/>
                <c:pt idx="0">
                  <c:v>Devengado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0'!$B$19</c:f>
              <c:strCache>
                <c:ptCount val="1"/>
                <c:pt idx="0">
                  <c:v>Totales</c:v>
                </c:pt>
              </c:strCache>
            </c:strRef>
          </c:cat>
          <c:val>
            <c:numRef>
              <c:f>'Grupo 0'!$E$19</c:f>
              <c:numCache>
                <c:formatCode>_-* #,##0.00\ _€_-;\-* #,##0.00\ _€_-;_-* "-"??\ _€_-;_-@_-</c:formatCode>
                <c:ptCount val="1"/>
                <c:pt idx="0">
                  <c:v>1646865.1600000001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2B-4578-B10C-45D735AF1C5F}"/>
            </c:ext>
          </c:extLst>
        </c:ser>
        <c:ser>
          <c:idx val="3"/>
          <c:order val="3"/>
          <c:tx>
            <c:strRef>
              <c:f>'Grupo 0'!$F$2</c:f>
              <c:strCache>
                <c:ptCount val="1"/>
                <c:pt idx="0">
                  <c:v>% Ejecución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0'!$B$19</c:f>
              <c:strCache>
                <c:ptCount val="1"/>
                <c:pt idx="0">
                  <c:v>Totales</c:v>
                </c:pt>
              </c:strCache>
            </c:strRef>
          </c:cat>
          <c:val>
            <c:numRef>
              <c:f>'Grupo 0'!$F$19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42B-4578-B10C-45D735AF1C5F}"/>
            </c:ext>
          </c:extLst>
        </c:ser>
        <c:ser>
          <c:idx val="4"/>
          <c:order val="4"/>
          <c:tx>
            <c:strRef>
              <c:f>'Grupo 0'!$G$2</c:f>
              <c:strCache>
                <c:ptCount val="1"/>
                <c:pt idx="0">
                  <c:v>Saldo por Ejecutar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'Grupo 0'!$B$19</c:f>
              <c:strCache>
                <c:ptCount val="1"/>
                <c:pt idx="0">
                  <c:v>Totales</c:v>
                </c:pt>
              </c:strCache>
            </c:strRef>
          </c:cat>
          <c:val>
            <c:numRef>
              <c:f>'Grupo 0'!$G$19</c:f>
              <c:numCache>
                <c:formatCode>_-* #,##0.00\ _€_-;\-* #,##0.00\ _€_-;_-* "-"??\ _€_-;_-@_-</c:formatCode>
                <c:ptCount val="1"/>
                <c:pt idx="0">
                  <c:v>3743917.8400000003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2B-4578-B10C-45D735AF1C5F}"/>
            </c:ext>
          </c:extLst>
        </c:ser>
        <c:dLbls/>
        <c:shape val="box"/>
        <c:axId val="37032704"/>
        <c:axId val="37034240"/>
        <c:axId val="0"/>
      </c:bar3DChart>
      <c:catAx>
        <c:axId val="37032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034240"/>
        <c:crosses val="autoZero"/>
        <c:auto val="1"/>
        <c:lblAlgn val="ctr"/>
        <c:lblOffset val="100"/>
      </c:catAx>
      <c:valAx>
        <c:axId val="37034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_€_-;\-* #,##0.00\ _€_-;_-* &quot;-&quot;??\ _€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032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cat>
            <c:strRef>
              <c:f>Finalidad!$C$3:$F$3</c:f>
              <c:strCache>
                <c:ptCount val="3"/>
                <c:pt idx="0">
                  <c:v>Vigente</c:v>
                </c:pt>
                <c:pt idx="1">
                  <c:v>Ejecutado</c:v>
                </c:pt>
                <c:pt idx="2">
                  <c:v>Saldo por Ejecutar</c:v>
                </c:pt>
              </c:strCache>
            </c:strRef>
          </c:cat>
          <c:val>
            <c:numRef>
              <c:f>Finalidad!$C$4:$F$4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61-47AD-A498-664EDC409B1E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61-47AD-A498-664EDC409B1E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2-A061-47AD-A498-664EDC409B1E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3-A061-47AD-A498-664EDC409B1E}"/>
              </c:ext>
            </c:extLst>
          </c:dPt>
          <c:cat>
            <c:strRef>
              <c:f>Finalidad!$C$3:$F$3</c:f>
              <c:strCache>
                <c:ptCount val="3"/>
                <c:pt idx="0">
                  <c:v>Vigente</c:v>
                </c:pt>
                <c:pt idx="1">
                  <c:v>Ejecutado</c:v>
                </c:pt>
                <c:pt idx="2">
                  <c:v>Saldo por Ejecutar</c:v>
                </c:pt>
              </c:strCache>
            </c:strRef>
          </c:cat>
          <c:val>
            <c:numRef>
              <c:f>Finalidad!$C$5:$F$5</c:f>
              <c:numCache>
                <c:formatCode>_-* #,##0.00\ _€_-;\-* #,##0.00\ _€_-;_-* "-"??\ _€_-;_-@_-</c:formatCode>
                <c:ptCount val="3"/>
                <c:pt idx="0">
                  <c:v>10500000</c:v>
                </c:pt>
                <c:pt idx="1">
                  <c:v>1858810.53</c:v>
                </c:pt>
                <c:pt idx="2">
                  <c:v>8641189.4700000007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61-47AD-A498-664EDC409B1E}"/>
            </c:ext>
          </c:extLst>
        </c:ser>
        <c:dLbls/>
        <c:shape val="box"/>
        <c:axId val="64184704"/>
        <c:axId val="64186240"/>
        <c:axId val="0"/>
      </c:bar3DChart>
      <c:catAx>
        <c:axId val="64184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186240"/>
        <c:crosses val="autoZero"/>
        <c:auto val="1"/>
        <c:lblAlgn val="ctr"/>
        <c:lblOffset val="100"/>
      </c:catAx>
      <c:valAx>
        <c:axId val="64186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184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FF7BE-4E72-154B-BC0E-7FFAE524BB6B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FACF3-879F-7843-929C-9206A0D7ACC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937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59740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632084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638216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13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275605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039352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15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318852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16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350386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17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251101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18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70615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19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395612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22040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516310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21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678363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22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391351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23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842271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24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15452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25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064767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26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580100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27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010102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28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19467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371682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3009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93209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463300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775263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962889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ACF3-879F-7843-929C-9206A0D7ACC7}" type="slidenum">
              <a:rPr lang="es-GT" smtClean="0"/>
              <a:pPr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01158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AA0B55-AEC0-9BE2-4B0A-8CD148471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D3C4C87-882E-F7C1-77BC-E174C7D8B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F3BED06-66DC-1C97-22D5-9C44B8FC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F1485CE-C39C-9AEA-8672-D2A73FE5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7378D45-2C0B-782E-C9F9-F2C9F9E6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36274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B02DC9-333D-709D-344D-1876CBBB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6567B98-2389-FD95-51B5-24D84DA54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B62571-D4CB-AA8A-FA6A-E121C04B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E8E875-C7C1-EB23-4408-85932299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3C3AFF6-3FFD-FD97-1382-66146393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80268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13C118F-5865-F9C1-8088-458447B8D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19AFB02-EF9F-29EA-2103-2A41002D4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17453AD-B43C-EF3C-7BF7-08AA36E2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1519F61-2DD2-C988-551C-E6538615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9109F8-23CD-5F96-383E-686A071E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3551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F5B887-7A07-1D14-9A1D-FF171C41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77F09F1-D789-368B-B69D-B5172743B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19DD49-DF70-8D7F-6CB4-33620CA1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5AE07B0-BB2E-491B-BC66-E3C995E5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88E28E-C2AE-E393-BE5A-0A3B57C8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24333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49DA51-1C91-9034-04B9-3CA3140B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51AA208-6D2E-1BCA-8A47-77D25688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F4FB0D-0E15-E83B-2CA0-BF7155EA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9EC1C08-17B9-50E5-A670-3519B0EA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0A5F2FB-832A-C3BA-2E6F-A298DDD2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541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C9EBB8-B8F5-C634-A297-48EFBED3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16D02D-9FA8-2255-181E-B3E68EAD7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F7F715E-FA7E-049E-AB51-7376D1C1A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964A5B6-6306-94B8-3F2F-01CE1802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F6448B4-1E29-05DB-730A-595DCD6A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91E0ADE-A914-C7C9-6262-43797E7F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19332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15BD00-3F39-9E49-0EDB-8879A0B3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162EEFD-32E5-D16B-E10A-B4B0A7F81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E4553F8-3DC9-958B-F087-04502C67D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F53CFE4-2862-7EC1-C843-AD345CA82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7025975-F2B5-DF45-D34D-0658A9A41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64140D1-71F0-8A1B-1B40-04827D73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3DF0889-C922-5314-D2A9-35D93A7A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4707845-09CE-E8A0-A277-F3CB4F31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03304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7EC10F-DB4E-5333-83E2-B214396F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AD2A034-66DA-0807-B328-52D0C8E1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30BD2D7-7F42-6300-EEAC-8975CE9C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664DA9C-B285-DD4C-BF1F-63335CCC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45499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324CDBC-C3C0-8062-28BE-7AD0B20E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5C594BB-B7CD-5B72-DE1A-13957B30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9D001A9-CD81-7E28-C377-2B4D43A5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07311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C53F63-FDE9-70A0-5161-0B305601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5FD2D5B-8397-D72E-38BE-A87328684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A64E0FE-8E07-CB03-6667-16C06CB33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BE13CB0-CC4F-8CD3-28F3-2F1C4CFE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769DBC3-B1B5-82E1-F86A-52E8CBC4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C0A5E1-C545-E1C7-242E-1E117743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028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E271D6-6ED9-A468-1BC0-E3B938F9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077FE2D-2E70-438C-0DF0-EB974AC89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A1E1FB-73A0-1F43-3713-3A36EFACB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3B4E77B-CD14-8926-1CF3-CE450383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0BCFC13-0540-BE0D-E6DC-84D0E63F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4BE98B5-6BFE-9B8A-8926-A0E036CA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19639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4593E17-AA09-270B-D7DA-E615C420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8620A1C-184E-40AC-DFF2-193B8252A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81E96D-6D04-2B55-312E-88A6CBCEC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08C3D-020A-7F47-81CB-131F2992A84C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F5B215-EE8D-187C-3A75-4C84E64FA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5D70B8-39A2-74DD-9DEF-62E76BC82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786D2-DB81-A449-B4DB-38FB3FA40359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88311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689" y="6333255"/>
            <a:ext cx="1206240" cy="4792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8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Ejecución 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61938" y="1915045"/>
            <a:ext cx="8494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¿EN QUÉ UTILIZA EL DINERO “LA COMISIÓN PRESIDENCIAL CONTRA LA DISCRIMINACIÓN Y EL RACISMO CONTRA LOS PUEBLOS INDÍGENAS EN GUATEMALA”?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41859" y="3121909"/>
            <a:ext cx="481263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Montserrat SemiBold"/>
              </a:rPr>
              <a:t>El dinero se utiliza</a:t>
            </a:r>
            <a:r>
              <a:rPr lang="es-MX" sz="1400" b="1" dirty="0" smtClean="0">
                <a:latin typeface="Montserrat SemiBold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Para </a:t>
            </a:r>
            <a:r>
              <a:rPr lang="es-MX" sz="1400" dirty="0">
                <a:latin typeface="Montserrat"/>
              </a:rPr>
              <a:t>el pago de sueldos y </a:t>
            </a:r>
            <a:r>
              <a:rPr lang="es-MX" sz="1400" dirty="0" smtClean="0">
                <a:latin typeface="Montserrat"/>
              </a:rPr>
              <a:t>honorarios.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El </a:t>
            </a:r>
            <a:r>
              <a:rPr lang="es-MX" sz="1400" dirty="0">
                <a:latin typeface="Montserrat"/>
              </a:rPr>
              <a:t>pago de servicios </a:t>
            </a:r>
            <a:r>
              <a:rPr lang="es-MX" sz="1400" dirty="0" smtClean="0">
                <a:latin typeface="Montserrat"/>
              </a:rPr>
              <a:t>básicos.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viáticos </a:t>
            </a:r>
            <a:r>
              <a:rPr lang="es-MX" sz="1400" dirty="0">
                <a:latin typeface="Montserrat"/>
              </a:rPr>
              <a:t>al interior, mantenimiento de </a:t>
            </a:r>
            <a:r>
              <a:rPr lang="es-MX" sz="1400" dirty="0" smtClean="0">
                <a:latin typeface="Montserrat"/>
              </a:rPr>
              <a:t>equipo.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servicios </a:t>
            </a:r>
            <a:r>
              <a:rPr lang="es-MX" sz="1400" dirty="0">
                <a:latin typeface="Montserrat"/>
              </a:rPr>
              <a:t>de capacitación (talleres que realiza </a:t>
            </a:r>
            <a:r>
              <a:rPr lang="es-MX" sz="1400" dirty="0" smtClean="0">
                <a:latin typeface="Montserrat"/>
              </a:rPr>
              <a:t>CODISRA). </a:t>
            </a:r>
            <a:r>
              <a:rPr lang="es-MX" sz="1400" dirty="0">
                <a:latin typeface="Montserrat"/>
              </a:rPr>
              <a:t>adquisición de suministros (útiles de oficina, papel bond y compra de combustible)</a:t>
            </a:r>
          </a:p>
          <a:p>
            <a:pPr algn="just"/>
            <a:endParaRPr lang="es-MX" sz="1400" dirty="0" smtClean="0">
              <a:latin typeface="Montserrat SemiBold"/>
            </a:endParaRPr>
          </a:p>
          <a:p>
            <a:pPr algn="just"/>
            <a:endParaRPr lang="es-MX" sz="1400" dirty="0">
              <a:latin typeface="Montserrat SemiBold"/>
            </a:endParaRPr>
          </a:p>
          <a:p>
            <a:pPr algn="just"/>
            <a:r>
              <a:rPr lang="es-MX" sz="1400" dirty="0">
                <a:latin typeface="Montserrat SemiBold"/>
              </a:rPr>
              <a:t>Para mostrar de forma ordenada a la población en qué se utiliza el dinero, el gasto del sector público se muestra por </a:t>
            </a:r>
            <a:r>
              <a:rPr lang="es-MX" sz="1400" b="1" dirty="0">
                <a:latin typeface="Montserrat SemiBold"/>
              </a:rPr>
              <a:t>grupos de gasto</a:t>
            </a:r>
            <a:r>
              <a:rPr lang="es-MX" dirty="0">
                <a:latin typeface="Montserrat SemiBold"/>
              </a:rPr>
              <a:t>.</a:t>
            </a:r>
          </a:p>
          <a:p>
            <a:endParaRPr lang="es-MX" dirty="0">
              <a:latin typeface="Montserrat SemiBol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00517" y="3706690"/>
            <a:ext cx="1593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D1F3C"/>
                </a:solidFill>
                <a:latin typeface="Montserrat"/>
              </a:rPr>
              <a:t>El gasto se divide </a:t>
            </a:r>
            <a:endParaRPr lang="es-MX" sz="1600" dirty="0">
              <a:latin typeface="Montserrat"/>
            </a:endParaRPr>
          </a:p>
          <a:p>
            <a:pPr algn="ctr"/>
            <a:r>
              <a:rPr lang="es-MX" sz="1600" dirty="0">
                <a:solidFill>
                  <a:srgbClr val="0D1F3C"/>
                </a:solidFill>
                <a:latin typeface="Montserrat"/>
              </a:rPr>
              <a:t>en </a:t>
            </a:r>
            <a:r>
              <a:rPr lang="es-MX" sz="1600" b="1" dirty="0">
                <a:solidFill>
                  <a:srgbClr val="FF0000"/>
                </a:solidFill>
                <a:latin typeface="Montserrat"/>
              </a:rPr>
              <a:t>6 </a:t>
            </a:r>
            <a:r>
              <a:rPr lang="es-MX" sz="1600" dirty="0">
                <a:solidFill>
                  <a:srgbClr val="0D1F3C"/>
                </a:solidFill>
                <a:latin typeface="Montserrat"/>
              </a:rPr>
              <a:t>grupos</a:t>
            </a:r>
            <a:endParaRPr lang="es-GT" sz="1600" dirty="0">
              <a:latin typeface="Montserra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353" y="6333255"/>
            <a:ext cx="1206240" cy="4792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0513" y="4630014"/>
            <a:ext cx="1333804" cy="13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9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Ejecución 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xmlns="" val="2406186274"/>
              </p:ext>
            </p:extLst>
          </p:nvPr>
        </p:nvGraphicFramePr>
        <p:xfrm>
          <a:off x="1768641" y="1631511"/>
          <a:ext cx="8542421" cy="460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689" y="6333255"/>
            <a:ext cx="1206240" cy="4792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142813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2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Ejecución 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61938" y="1915045"/>
            <a:ext cx="849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¿CUÁL ES LA IMPORTANCIA DEL PAGO DE SERVIDORES PÚBLICOS?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10301" y="2688772"/>
            <a:ext cx="481263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Montserrat"/>
              </a:rPr>
              <a:t>El dinero utilizado en el pago de servidores públicos (</a:t>
            </a:r>
            <a:r>
              <a:rPr lang="es-MX" sz="1400" b="1" dirty="0">
                <a:latin typeface="Montserrat"/>
              </a:rPr>
              <a:t>grupo 0</a:t>
            </a:r>
            <a:r>
              <a:rPr lang="es-MX" sz="1400" dirty="0">
                <a:latin typeface="Montserrat"/>
              </a:rPr>
              <a:t>), aunque se clasifica como un gasto de funcionamiento, en realidad, constituye el medio para prestar servicios o entregar bienes a la población beneficiaria, y con ello, satisfacer las necesidades </a:t>
            </a:r>
            <a:r>
              <a:rPr lang="es-MX" sz="1400" dirty="0" smtClean="0">
                <a:latin typeface="Montserrat"/>
              </a:rPr>
              <a:t>sociales.</a:t>
            </a:r>
          </a:p>
          <a:p>
            <a:pPr algn="just"/>
            <a:r>
              <a:rPr lang="es-MX" sz="1400" dirty="0">
                <a:latin typeface="Montserrat"/>
              </a:rPr>
              <a:t>A</a:t>
            </a:r>
            <a:r>
              <a:rPr lang="es-MX" sz="1400" dirty="0" smtClean="0">
                <a:latin typeface="Montserrat"/>
              </a:rPr>
              <a:t> </a:t>
            </a:r>
            <a:r>
              <a:rPr lang="es-MX" sz="1400" dirty="0">
                <a:latin typeface="Montserrat"/>
              </a:rPr>
              <a:t>través de la contratación de servicios </a:t>
            </a:r>
            <a:r>
              <a:rPr lang="es-MX" sz="1400" dirty="0" smtClean="0">
                <a:latin typeface="Montserrat"/>
              </a:rPr>
              <a:t>técnicos, servicios </a:t>
            </a:r>
            <a:r>
              <a:rPr lang="es-MX" sz="1400" dirty="0">
                <a:latin typeface="Montserrat"/>
              </a:rPr>
              <a:t>profesionales, y personal administrativo que brinda los servicios de servicios de capacitación, asesoramiento y acompañamiento en los casos de discriminación, y atención a la población y/o instancias </a:t>
            </a:r>
            <a:r>
              <a:rPr lang="es-MX" sz="1400" dirty="0" smtClean="0">
                <a:latin typeface="Montserrat"/>
              </a:rPr>
              <a:t>gubernamentales</a:t>
            </a:r>
            <a:r>
              <a:rPr lang="es-MX" sz="1400" dirty="0">
                <a:latin typeface="Montserrat"/>
              </a:rPr>
              <a:t>.</a:t>
            </a:r>
          </a:p>
          <a:p>
            <a:endParaRPr lang="es-MX" dirty="0">
              <a:latin typeface="Montserrat SemiBol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109284" y="2999221"/>
            <a:ext cx="2322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D1F3C"/>
                </a:solidFill>
                <a:latin typeface="Montserrat"/>
              </a:rPr>
              <a:t>Durante el periodo reportado</a:t>
            </a:r>
            <a:r>
              <a:rPr lang="es-MX" sz="1600" dirty="0" smtClean="0">
                <a:solidFill>
                  <a:srgbClr val="0D1F3C"/>
                </a:solidFill>
                <a:latin typeface="Montserrat"/>
              </a:rPr>
              <a:t>,</a:t>
            </a:r>
          </a:p>
          <a:p>
            <a:pPr algn="ctr"/>
            <a:r>
              <a:rPr lang="es-MX" sz="1600" dirty="0" smtClean="0">
                <a:solidFill>
                  <a:srgbClr val="0D1F3C"/>
                </a:solidFill>
                <a:latin typeface="Montserrat"/>
              </a:rPr>
              <a:t> </a:t>
            </a:r>
            <a:r>
              <a:rPr lang="es-MX" sz="1600" b="1" dirty="0">
                <a:solidFill>
                  <a:srgbClr val="0D1F3C"/>
                </a:solidFill>
                <a:latin typeface="Montserrat"/>
              </a:rPr>
              <a:t>“la institución” </a:t>
            </a:r>
            <a:r>
              <a:rPr lang="es-MX" sz="1600" dirty="0">
                <a:solidFill>
                  <a:srgbClr val="0D1F3C"/>
                </a:solidFill>
                <a:latin typeface="Montserrat"/>
              </a:rPr>
              <a:t>atendió y dio cobertura a </a:t>
            </a:r>
            <a:endParaRPr lang="es-MX" sz="1600" dirty="0" smtClean="0">
              <a:solidFill>
                <a:srgbClr val="0D1F3C"/>
              </a:solidFill>
              <a:latin typeface="Montserrat"/>
            </a:endParaRPr>
          </a:p>
          <a:p>
            <a:pPr algn="ctr"/>
            <a:r>
              <a:rPr lang="es-MX" sz="1600" b="1" dirty="0" smtClean="0">
                <a:solidFill>
                  <a:srgbClr val="FF0000"/>
                </a:solidFill>
                <a:latin typeface="Montserrat"/>
              </a:rPr>
              <a:t>235</a:t>
            </a:r>
            <a:r>
              <a:rPr lang="es-MX" sz="1600" b="1" dirty="0" smtClean="0">
                <a:solidFill>
                  <a:srgbClr val="0D1F3C"/>
                </a:solidFill>
                <a:latin typeface="Montserrat"/>
              </a:rPr>
              <a:t> </a:t>
            </a:r>
            <a:r>
              <a:rPr lang="es-MX" sz="1600" dirty="0">
                <a:solidFill>
                  <a:srgbClr val="FF0000"/>
                </a:solidFill>
                <a:latin typeface="Montserrat"/>
              </a:rPr>
              <a:t>guatemaltecos</a:t>
            </a:r>
            <a:endParaRPr lang="es-GT" sz="1600" dirty="0">
              <a:solidFill>
                <a:srgbClr val="FF0000"/>
              </a:solidFill>
              <a:latin typeface="Montserra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145" y="6333255"/>
            <a:ext cx="1206240" cy="4792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695" y="4799189"/>
            <a:ext cx="1321101" cy="12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1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Ejecución 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61938" y="1915045"/>
            <a:ext cx="849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PAGO DE SALARIOS A SERVIDORES PÚBLICOS A LA FECHA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10301" y="2688772"/>
            <a:ext cx="55003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>
                <a:latin typeface="Montserrat"/>
              </a:rPr>
              <a:t>Presupuesto vigente total para el pago de servidores públicos</a:t>
            </a:r>
          </a:p>
          <a:p>
            <a:pPr algn="ctr"/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Q. 5,390,783.00</a:t>
            </a:r>
          </a:p>
          <a:p>
            <a:pPr algn="just"/>
            <a:endParaRPr lang="es-MX" sz="1400" dirty="0">
              <a:latin typeface="Montserra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>
                <a:latin typeface="Montserrat"/>
              </a:rPr>
              <a:t>Presupuesto utilizado al </a:t>
            </a:r>
            <a:r>
              <a:rPr lang="es-MX" sz="1400" b="1" dirty="0">
                <a:latin typeface="Montserrat"/>
              </a:rPr>
              <a:t>primer cuatrimestre 2022 </a:t>
            </a:r>
            <a:r>
              <a:rPr lang="es-MX" sz="1400" dirty="0">
                <a:latin typeface="Montserrat"/>
              </a:rPr>
              <a:t>para el pago de servidores públicos</a:t>
            </a:r>
          </a:p>
          <a:p>
            <a:pPr algn="ctr"/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Q. 1,646,865.16</a:t>
            </a:r>
          </a:p>
          <a:p>
            <a:pPr algn="just"/>
            <a:endParaRPr lang="es-MX" sz="1400" dirty="0">
              <a:latin typeface="Montserra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>
                <a:latin typeface="Montserrat"/>
              </a:rPr>
              <a:t>Saldo para el pago de servidores públicos</a:t>
            </a:r>
          </a:p>
          <a:p>
            <a:pPr algn="ctr"/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Q. 3,743,917.84</a:t>
            </a:r>
          </a:p>
          <a:p>
            <a:endParaRPr lang="es-MX" dirty="0">
              <a:latin typeface="Montserrat SemiBol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109284" y="2906326"/>
            <a:ext cx="2322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D1F3C"/>
                </a:solidFill>
                <a:latin typeface="Montserrat"/>
              </a:rPr>
              <a:t>Este rubro constituye el </a:t>
            </a:r>
            <a:r>
              <a:rPr lang="es-MX" sz="1600" b="1" dirty="0">
                <a:solidFill>
                  <a:srgbClr val="FF0000"/>
                </a:solidFill>
                <a:latin typeface="Montserrat"/>
              </a:rPr>
              <a:t>51.34% </a:t>
            </a:r>
            <a:r>
              <a:rPr lang="es-MX" sz="1600" dirty="0">
                <a:solidFill>
                  <a:srgbClr val="0D1F3C"/>
                </a:solidFill>
                <a:latin typeface="Montserrat"/>
              </a:rPr>
              <a:t>del total del presupuesto </a:t>
            </a:r>
            <a:r>
              <a:rPr lang="es-MX" sz="1600" dirty="0" smtClean="0">
                <a:solidFill>
                  <a:srgbClr val="0D1F3C"/>
                </a:solidFill>
                <a:latin typeface="Montserrat"/>
              </a:rPr>
              <a:t>de</a:t>
            </a:r>
          </a:p>
          <a:p>
            <a:pPr algn="ctr"/>
            <a:r>
              <a:rPr lang="es-MX" sz="1600" b="1" dirty="0" smtClean="0">
                <a:solidFill>
                  <a:srgbClr val="0D1F3C"/>
                </a:solidFill>
                <a:latin typeface="Montserrat"/>
              </a:rPr>
              <a:t> </a:t>
            </a:r>
            <a:r>
              <a:rPr lang="es-MX" sz="1600" b="1" dirty="0">
                <a:solidFill>
                  <a:srgbClr val="0D1F3C"/>
                </a:solidFill>
                <a:latin typeface="Montserrat"/>
              </a:rPr>
              <a:t>“la institución”</a:t>
            </a:r>
            <a:endParaRPr lang="es-GT" sz="1600" b="1" dirty="0">
              <a:solidFill>
                <a:srgbClr val="FF0000"/>
              </a:solidFill>
              <a:latin typeface="Montserra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521" y="6333255"/>
            <a:ext cx="1206240" cy="4792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0513" y="4630014"/>
            <a:ext cx="1333804" cy="13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4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Ejecución 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61938" y="1915045"/>
            <a:ext cx="849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PAGO DE SALARIOS A SERVIDORES PÚBLICOS A LA FECHA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3539061697"/>
              </p:ext>
            </p:extLst>
          </p:nvPr>
        </p:nvGraphicFramePr>
        <p:xfrm>
          <a:off x="2791326" y="2284378"/>
          <a:ext cx="7122695" cy="363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729" y="6333255"/>
            <a:ext cx="1206240" cy="47927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9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Ejecución 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61938" y="1890315"/>
            <a:ext cx="8807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¿EN QUÉ INVIERTE “La Comisión Presidencial contra la Discriminación 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y</a:t>
            </a:r>
            <a:endParaRPr lang="es-MX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  <a:p>
            <a:pPr algn="ctr"/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el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Racismo contra los Pueblos Indígenas en Guatemala”?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10301" y="3332465"/>
            <a:ext cx="5500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b="1" dirty="0">
                <a:latin typeface="Montserrat"/>
              </a:rPr>
              <a:t>“La institución” </a:t>
            </a:r>
            <a:r>
              <a:rPr lang="es-MX" sz="1400" dirty="0">
                <a:latin typeface="Montserrat"/>
              </a:rPr>
              <a:t>invierte en el fortalecimiento institucional, adquiriendo equipo, para la oficinas centrales y oficinas departamentales</a:t>
            </a:r>
            <a:endParaRPr lang="es-MX" dirty="0">
              <a:latin typeface="Montserrat SemiBol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85130" y="2990944"/>
            <a:ext cx="2322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D1F3C"/>
                </a:solidFill>
                <a:latin typeface="Montserrat"/>
              </a:rPr>
              <a:t>La inversión se divide principalmente en adquisición de </a:t>
            </a:r>
            <a:r>
              <a:rPr lang="es-MX" sz="1600" b="1" dirty="0">
                <a:solidFill>
                  <a:srgbClr val="FF0000"/>
                </a:solidFill>
                <a:latin typeface="Montserrat"/>
              </a:rPr>
              <a:t>equipo</a:t>
            </a:r>
            <a:r>
              <a:rPr lang="es-MX" sz="1600" dirty="0">
                <a:solidFill>
                  <a:srgbClr val="0D1F3C"/>
                </a:solidFill>
                <a:latin typeface="Montserrat"/>
              </a:rPr>
              <a:t>.</a:t>
            </a:r>
            <a:endParaRPr lang="es-GT" sz="1600" b="1" dirty="0">
              <a:solidFill>
                <a:srgbClr val="FF0000"/>
              </a:solidFill>
              <a:latin typeface="Montserra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145" y="6333255"/>
            <a:ext cx="1206240" cy="4792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5336" y="4541083"/>
            <a:ext cx="1257587" cy="12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9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Ejecución 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61938" y="2032323"/>
            <a:ext cx="849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MONTO UTILIZADO EN INVERSIÓN A LA FECHA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41859" y="2878905"/>
            <a:ext cx="550036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latin typeface="Montserrat"/>
              </a:rPr>
              <a:t>Presupuesto vigente total para la inversión</a:t>
            </a:r>
          </a:p>
          <a:p>
            <a:pPr algn="ct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Montserrat"/>
              </a:rPr>
              <a:t>Q. 199,845.00</a:t>
            </a:r>
            <a:endParaRPr lang="es-MX" sz="1600" dirty="0">
              <a:solidFill>
                <a:schemeClr val="accent5">
                  <a:lumMod val="75000"/>
                </a:schemeClr>
              </a:solidFill>
              <a:latin typeface="Montserrat"/>
            </a:endParaRPr>
          </a:p>
          <a:p>
            <a:r>
              <a:rPr lang="es-MX" sz="1400" dirty="0">
                <a:latin typeface="Montserrat"/>
              </a:rPr>
              <a:t/>
            </a:r>
            <a:br>
              <a:rPr lang="es-MX" sz="1400" dirty="0">
                <a:latin typeface="Montserrat"/>
              </a:rPr>
            </a:br>
            <a:r>
              <a:rPr lang="es-MX" sz="1400" dirty="0">
                <a:latin typeface="Montserrat"/>
              </a:rPr>
              <a:t>Presupuesto utilizado al</a:t>
            </a:r>
            <a:r>
              <a:rPr lang="es-MX" sz="1400" b="1" u="sng" dirty="0">
                <a:latin typeface="Montserrat"/>
              </a:rPr>
              <a:t> </a:t>
            </a:r>
            <a:r>
              <a:rPr lang="es-MX" sz="1400" b="1" u="sng" dirty="0" smtClean="0">
                <a:latin typeface="Montserrat"/>
              </a:rPr>
              <a:t>Primer </a:t>
            </a:r>
            <a:r>
              <a:rPr lang="es-MX" sz="1400" b="1" u="sng" dirty="0">
                <a:latin typeface="Montserrat"/>
              </a:rPr>
              <a:t>C</a:t>
            </a:r>
            <a:r>
              <a:rPr lang="es-MX" sz="1400" b="1" u="sng" dirty="0" smtClean="0">
                <a:latin typeface="Montserrat"/>
              </a:rPr>
              <a:t>uatrimestre </a:t>
            </a:r>
            <a:r>
              <a:rPr lang="es-MX" sz="1400" b="1" u="sng" dirty="0">
                <a:latin typeface="Montserrat"/>
              </a:rPr>
              <a:t>2022</a:t>
            </a:r>
            <a:r>
              <a:rPr lang="es-MX" sz="1400" b="1" dirty="0">
                <a:latin typeface="Montserrat"/>
              </a:rPr>
              <a:t> </a:t>
            </a:r>
            <a:r>
              <a:rPr lang="es-MX" sz="1400" dirty="0">
                <a:latin typeface="Montserrat"/>
              </a:rPr>
              <a:t>para la inversión</a:t>
            </a:r>
          </a:p>
          <a:p>
            <a:pPr algn="ct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Montserrat"/>
              </a:rPr>
              <a:t>Q. 00,000,000.00</a:t>
            </a:r>
            <a:endParaRPr lang="es-MX" sz="1600" dirty="0">
              <a:solidFill>
                <a:schemeClr val="accent5">
                  <a:lumMod val="75000"/>
                </a:schemeClr>
              </a:solidFill>
              <a:latin typeface="Montserrat"/>
            </a:endParaRPr>
          </a:p>
          <a:p>
            <a:r>
              <a:rPr lang="es-MX" sz="1400" dirty="0">
                <a:latin typeface="Montserrat"/>
              </a:rPr>
              <a:t/>
            </a:r>
            <a:br>
              <a:rPr lang="es-MX" sz="1400" dirty="0">
                <a:latin typeface="Montserrat"/>
              </a:rPr>
            </a:br>
            <a:r>
              <a:rPr lang="es-MX" sz="1400" dirty="0">
                <a:latin typeface="Montserrat"/>
              </a:rPr>
              <a:t>Saldo para la </a:t>
            </a:r>
            <a:r>
              <a:rPr lang="es-MX" sz="1400" dirty="0" smtClean="0">
                <a:latin typeface="Montserrat"/>
              </a:rPr>
              <a:t>inversión</a:t>
            </a:r>
          </a:p>
          <a:p>
            <a:pPr algn="ctr"/>
            <a:r>
              <a:rPr lang="es-MX" sz="1600" b="1" dirty="0" smtClean="0">
                <a:solidFill>
                  <a:schemeClr val="accent5">
                    <a:lumMod val="75000"/>
                  </a:schemeClr>
                </a:solidFill>
                <a:latin typeface="Montserrat"/>
              </a:rPr>
              <a:t>Q. 199,845.00</a:t>
            </a:r>
            <a:endParaRPr lang="es-MX" sz="1600" dirty="0" smtClean="0">
              <a:solidFill>
                <a:schemeClr val="accent5">
                  <a:lumMod val="75000"/>
                </a:schemeClr>
              </a:solidFill>
              <a:latin typeface="Montserrat"/>
            </a:endParaRPr>
          </a:p>
          <a:p>
            <a:r>
              <a:rPr lang="es-MX" sz="1400" dirty="0"/>
              <a:t/>
            </a:r>
            <a:br>
              <a:rPr lang="es-MX" sz="1400" dirty="0"/>
            </a:br>
            <a:endParaRPr lang="es-MX" dirty="0">
              <a:latin typeface="Montserrat SemiBol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109284" y="2996640"/>
            <a:ext cx="2322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D1F3C"/>
                </a:solidFill>
                <a:latin typeface="Montserrat"/>
              </a:rPr>
              <a:t>Este rubro constituye el </a:t>
            </a:r>
            <a:r>
              <a:rPr lang="es-MX" sz="1600" b="1" dirty="0">
                <a:solidFill>
                  <a:srgbClr val="FF0000"/>
                </a:solidFill>
                <a:latin typeface="Montserrat"/>
              </a:rPr>
              <a:t>1.90% </a:t>
            </a:r>
            <a:r>
              <a:rPr lang="es-MX" sz="1600" dirty="0">
                <a:solidFill>
                  <a:srgbClr val="0D1F3C"/>
                </a:solidFill>
                <a:latin typeface="Montserrat"/>
              </a:rPr>
              <a:t>del total del presupuesto de </a:t>
            </a:r>
            <a:endParaRPr lang="es-MX" sz="1600" dirty="0" smtClean="0">
              <a:solidFill>
                <a:srgbClr val="0D1F3C"/>
              </a:solidFill>
              <a:latin typeface="Montserrat"/>
            </a:endParaRPr>
          </a:p>
          <a:p>
            <a:pPr algn="ctr"/>
            <a:r>
              <a:rPr lang="es-MX" sz="1600" b="1" dirty="0" smtClean="0">
                <a:solidFill>
                  <a:schemeClr val="accent5">
                    <a:lumMod val="75000"/>
                  </a:schemeClr>
                </a:solidFill>
                <a:latin typeface="Montserrat"/>
              </a:rPr>
              <a:t>“</a:t>
            </a: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Montserrat"/>
              </a:rPr>
              <a:t>la institución”.</a:t>
            </a:r>
            <a:endParaRPr lang="es-GT" sz="1600" b="1" dirty="0">
              <a:solidFill>
                <a:schemeClr val="accent5">
                  <a:lumMod val="75000"/>
                </a:schemeClr>
              </a:solidFill>
              <a:latin typeface="Montserra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729" y="6333255"/>
            <a:ext cx="1206240" cy="4792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1305" y="4616118"/>
            <a:ext cx="1295695" cy="12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5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Ejecución 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61938" y="1885876"/>
            <a:ext cx="849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¿QUÉ FINALIDADES ATIENDE “LA INSTITUCIÓN”?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41858" y="2878905"/>
            <a:ext cx="56327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Montserrat"/>
              </a:rPr>
              <a:t>Los recursos públicos se utilizan con fines específicos para el cumplimiento de los objetivos sociales y económicos del Estado que impactan directamente en la población. </a:t>
            </a:r>
          </a:p>
          <a:p>
            <a:pPr algn="just"/>
            <a:endParaRPr lang="es-MX" sz="1400" dirty="0">
              <a:latin typeface="Montserrat"/>
            </a:endParaRPr>
          </a:p>
          <a:p>
            <a:pPr algn="just"/>
            <a:r>
              <a:rPr lang="es-MX" sz="1400" dirty="0">
                <a:latin typeface="Montserrat"/>
              </a:rPr>
              <a:t>Cada entidad atiende y prioriza las finalidades que le corresponden de conformidad con la ley. En el caso de “la institución”, destina su presupuesto.  En el caso de </a:t>
            </a:r>
            <a:r>
              <a:rPr lang="es-MX" sz="1400" b="1" dirty="0">
                <a:latin typeface="Montserrat"/>
              </a:rPr>
              <a:t>“CODISRA”, </a:t>
            </a:r>
            <a:r>
              <a:rPr lang="es-MX" sz="1400" dirty="0">
                <a:latin typeface="Montserrat"/>
              </a:rPr>
              <a:t>destina su presupuesto a la protección social de los derechos de los pueblos indígenas.</a:t>
            </a:r>
            <a:r>
              <a:rPr lang="es-MX" sz="1400" dirty="0" smtClean="0"/>
              <a:t/>
            </a:r>
            <a:br>
              <a:rPr lang="es-MX" sz="1400" dirty="0" smtClean="0"/>
            </a:br>
            <a:endParaRPr lang="es-MX" dirty="0">
              <a:latin typeface="Montserrat SemiBol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109284" y="2903514"/>
            <a:ext cx="2322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D1F3C"/>
                </a:solidFill>
                <a:latin typeface="Montserrat"/>
              </a:rPr>
              <a:t>La principal finalidad que se atiende es la protección social  con un </a:t>
            </a:r>
            <a:r>
              <a:rPr lang="es-MX" sz="1600" dirty="0">
                <a:solidFill>
                  <a:srgbClr val="FF0000"/>
                </a:solidFill>
                <a:latin typeface="Montserrat"/>
              </a:rPr>
              <a:t>17.70% </a:t>
            </a:r>
            <a:r>
              <a:rPr lang="es-MX" sz="1600" dirty="0">
                <a:solidFill>
                  <a:srgbClr val="0D1F3C"/>
                </a:solidFill>
                <a:latin typeface="Montserrat"/>
              </a:rPr>
              <a:t>del presupuesto total </a:t>
            </a:r>
            <a:r>
              <a:rPr lang="es-MX" sz="1600" dirty="0" smtClean="0">
                <a:solidFill>
                  <a:srgbClr val="0D1F3C"/>
                </a:solidFill>
                <a:latin typeface="Montserrat"/>
              </a:rPr>
              <a:t>de</a:t>
            </a:r>
          </a:p>
          <a:p>
            <a:pPr algn="ctr"/>
            <a:r>
              <a:rPr lang="es-MX" sz="1600" b="1" dirty="0" smtClean="0">
                <a:solidFill>
                  <a:srgbClr val="0D1F3C"/>
                </a:solidFill>
                <a:latin typeface="Montserrat"/>
              </a:rPr>
              <a:t> </a:t>
            </a:r>
            <a:r>
              <a:rPr lang="es-MX" sz="1600" b="1" dirty="0">
                <a:solidFill>
                  <a:srgbClr val="0D1F3C"/>
                </a:solidFill>
                <a:latin typeface="Montserrat"/>
              </a:rPr>
              <a:t>“la institución”.</a:t>
            </a:r>
            <a:endParaRPr lang="es-GT" sz="1600" b="1" dirty="0">
              <a:solidFill>
                <a:schemeClr val="accent5">
                  <a:lumMod val="75000"/>
                </a:schemeClr>
              </a:solidFill>
              <a:latin typeface="Montserra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729" y="6333255"/>
            <a:ext cx="1206240" cy="4792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0487" y="4520399"/>
            <a:ext cx="1321101" cy="13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8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Ejecución 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61938" y="1825031"/>
            <a:ext cx="8494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EJECUCIÓN PRESUPUESTARIA POR FINALIDAD AL PRIMER CUATRIMESTRE 2022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xmlns="" val="1059875922"/>
              </p:ext>
            </p:extLst>
          </p:nvPr>
        </p:nvGraphicFramePr>
        <p:xfrm>
          <a:off x="2971800" y="2310063"/>
          <a:ext cx="6208295" cy="352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729" y="6333255"/>
            <a:ext cx="1206240" cy="47927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3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9578AB6-5C8F-206A-59A0-7D6ACA699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731" y="2019893"/>
            <a:ext cx="2081400" cy="2081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7146A67-C081-2534-FEB1-BC7819A31A7A}"/>
              </a:ext>
            </a:extLst>
          </p:cNvPr>
          <p:cNvSpPr txBox="1"/>
          <p:nvPr/>
        </p:nvSpPr>
        <p:spPr>
          <a:xfrm>
            <a:off x="3103826" y="2555285"/>
            <a:ext cx="6909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8BF99"/>
                </a:solidFill>
                <a:latin typeface="Montserrat" pitchFamily="2" charset="77"/>
              </a:rPr>
              <a:t>PRINCIPALES </a:t>
            </a:r>
          </a:p>
          <a:p>
            <a:r>
              <a:rPr lang="es-MX" sz="4000" b="1" dirty="0" smtClean="0">
                <a:solidFill>
                  <a:srgbClr val="E8BF99"/>
                </a:solidFill>
                <a:latin typeface="Montserrat" pitchFamily="2" charset="77"/>
              </a:rPr>
              <a:t>RESULTADOS </a:t>
            </a:r>
            <a:r>
              <a:rPr lang="es-MX" sz="4000" b="1" dirty="0">
                <a:solidFill>
                  <a:srgbClr val="E8BF99"/>
                </a:solidFill>
                <a:latin typeface="Montserrat" pitchFamily="2" charset="77"/>
              </a:rPr>
              <a:t>Y AVANCES</a:t>
            </a:r>
            <a:endParaRPr lang="es-GT" sz="4000" b="1" dirty="0">
              <a:solidFill>
                <a:srgbClr val="E8BF99"/>
              </a:solidFill>
              <a:latin typeface="Montserrat" pitchFamily="2" charset="77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1383" y="2555285"/>
            <a:ext cx="232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>
                    <a:lumMod val="95000"/>
                  </a:schemeClr>
                </a:solidFill>
                <a:latin typeface="Montserrat"/>
              </a:rPr>
              <a:t>2</a:t>
            </a:r>
            <a:endParaRPr lang="es-GT" sz="6000" b="1" dirty="0">
              <a:solidFill>
                <a:schemeClr val="bg1">
                  <a:lumMod val="95000"/>
                </a:schemeClr>
              </a:solidFill>
              <a:latin typeface="Montserra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977" y="6333255"/>
            <a:ext cx="1206240" cy="4792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46101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4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7146A67-C081-2534-FEB1-BC7819A31A7A}"/>
              </a:ext>
            </a:extLst>
          </p:cNvPr>
          <p:cNvSpPr txBox="1"/>
          <p:nvPr/>
        </p:nvSpPr>
        <p:spPr>
          <a:xfrm>
            <a:off x="414670" y="2053893"/>
            <a:ext cx="536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E8BF99"/>
                </a:solidFill>
                <a:latin typeface="Montserrat" pitchFamily="2" charset="77"/>
              </a:rPr>
              <a:t>PRINCIPALES FUNCIONES DE </a:t>
            </a:r>
            <a:endParaRPr lang="es-MX" sz="4000" b="1" dirty="0" smtClean="0">
              <a:solidFill>
                <a:srgbClr val="E8BF99"/>
              </a:solidFill>
              <a:latin typeface="Montserrat" pitchFamily="2" charset="77"/>
            </a:endParaRPr>
          </a:p>
          <a:p>
            <a:pPr algn="ctr"/>
            <a:r>
              <a:rPr lang="es-MX" sz="4000" b="1" dirty="0" smtClean="0">
                <a:solidFill>
                  <a:srgbClr val="E8BF99"/>
                </a:solidFill>
                <a:latin typeface="Montserrat" pitchFamily="2" charset="77"/>
              </a:rPr>
              <a:t> “</a:t>
            </a:r>
            <a:r>
              <a:rPr lang="es-MX" sz="4000" b="1" dirty="0">
                <a:solidFill>
                  <a:srgbClr val="E8BF99"/>
                </a:solidFill>
                <a:latin typeface="Montserrat" pitchFamily="2" charset="77"/>
              </a:rPr>
              <a:t>LA INSTITUCIÓN</a:t>
            </a:r>
            <a:r>
              <a:rPr lang="es-MX" sz="4000" dirty="0">
                <a:solidFill>
                  <a:srgbClr val="E8BF99"/>
                </a:solidFill>
                <a:latin typeface="Montserrat" pitchFamily="2" charset="77"/>
              </a:rPr>
              <a:t>”</a:t>
            </a:r>
            <a:endParaRPr lang="es-GT" sz="4000" b="1" dirty="0">
              <a:solidFill>
                <a:srgbClr val="E8BF99"/>
              </a:solidFill>
              <a:latin typeface="Montserrat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689" y="6333255"/>
            <a:ext cx="1206240" cy="47927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0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433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rincipales </a:t>
            </a:r>
          </a:p>
          <a:p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resultados y avances.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811068" y="1912537"/>
            <a:ext cx="8945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GT" sz="1400" dirty="0">
                <a:latin typeface="Montserrat"/>
              </a:rPr>
              <a:t>Capacitación y sensibilización a servidores públicos del Organismo Ejecutivo y Municipalidades, en búsqueda de la transformación de actitudes, mentalidades y comportamientos para la prevención y eliminación del racismo y la discriminación racial en la prestación de servicios públicos.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49690" y="2827786"/>
            <a:ext cx="4739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Montserrat"/>
              </a:rPr>
              <a:t>Aspectos presupuestarios </a:t>
            </a:r>
          </a:p>
          <a:p>
            <a:endParaRPr lang="es-MX" sz="1400" b="1" dirty="0" smtClean="0">
              <a:latin typeface="Montserra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Presupuesto vigente: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Q. 64,900.00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Presupuesto </a:t>
            </a:r>
            <a:r>
              <a:rPr lang="es-MX" sz="1400" dirty="0">
                <a:latin typeface="Montserrat"/>
              </a:rPr>
              <a:t>ejecutado (utilizado</a:t>
            </a:r>
            <a:r>
              <a:rPr lang="es-MX" sz="1400" dirty="0" smtClean="0">
                <a:latin typeface="Montserrat"/>
              </a:rPr>
              <a:t>):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Q. 36,972.10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Fuente de financiamiento: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011</a:t>
            </a:r>
            <a:endParaRPr lang="es-MX" sz="1400" b="1" dirty="0">
              <a:solidFill>
                <a:srgbClr val="002060"/>
              </a:solidFill>
              <a:latin typeface="Montserra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9578AB6-5C8F-206A-59A0-7D6ACA699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527" y="923625"/>
            <a:ext cx="1017697" cy="101769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37681" y="1032065"/>
            <a:ext cx="773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002F91"/>
                </a:solidFill>
                <a:latin typeface="Montserrat"/>
              </a:rPr>
              <a:t>2</a:t>
            </a:r>
            <a:endParaRPr lang="es-GT" sz="4400" b="1" dirty="0">
              <a:solidFill>
                <a:srgbClr val="002F91"/>
              </a:solidFill>
              <a:latin typeface="Montserrat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905135" y="4216437"/>
            <a:ext cx="478442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Montserrat"/>
              </a:rPr>
              <a:t>Aspectos de planificación estatal</a:t>
            </a:r>
          </a:p>
          <a:p>
            <a:endParaRPr lang="es-MX" sz="1400" b="1" dirty="0" smtClean="0">
              <a:latin typeface="Montserra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Porcentaje de avance físico: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57%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Población beneficiada: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Servidores públicos, Pueblos Mayas, Garífuna y </a:t>
            </a:r>
            <a:r>
              <a:rPr lang="es-MX" sz="1400" b="1" dirty="0" err="1" smtClean="0">
                <a:solidFill>
                  <a:srgbClr val="002060"/>
                </a:solidFill>
                <a:latin typeface="Montserrat"/>
              </a:rPr>
              <a:t>Xinka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Ubicación geográfica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: Guatemala, Quetzaltenango, Huehuetenango</a:t>
            </a:r>
            <a:r>
              <a:rPr lang="es-MX" sz="1400" b="1" smtClean="0">
                <a:solidFill>
                  <a:srgbClr val="002060"/>
                </a:solidFill>
                <a:latin typeface="Montserrat"/>
              </a:rPr>
              <a:t>, Cobán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Alta Verapaz, Izabal y Santa Rosa</a:t>
            </a:r>
            <a:r>
              <a:rPr lang="es-MX" sz="1400" dirty="0" smtClean="0">
                <a:latin typeface="Montserrat"/>
              </a:rPr>
              <a:t>. </a:t>
            </a:r>
            <a:endParaRPr lang="es-MX" sz="1400" dirty="0">
              <a:latin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9558" y="2835259"/>
            <a:ext cx="4045716" cy="2697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9937" y="6333255"/>
            <a:ext cx="1206240" cy="47927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54893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7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433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rincipales </a:t>
            </a:r>
          </a:p>
          <a:p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resultados y avances.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811068" y="1982884"/>
            <a:ext cx="8945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latin typeface="Montserrat"/>
              </a:rPr>
              <a:t>24 asesorías y/o acompañamiento en los procesos legales en casos de discriminación a personas y organizaciones pertenecientes a los pueblos indígenas. </a:t>
            </a:r>
            <a:endParaRPr lang="es-GT" sz="1400" dirty="0">
              <a:latin typeface="Montserra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49691" y="2827786"/>
            <a:ext cx="4427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Montserrat"/>
              </a:rPr>
              <a:t>Aspectos presupuestarios </a:t>
            </a:r>
          </a:p>
          <a:p>
            <a:endParaRPr lang="es-MX" sz="1400" b="1" dirty="0" smtClean="0">
              <a:latin typeface="Montserra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Presupuesto vigente: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Q. 22,800.00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Presupuesto </a:t>
            </a:r>
            <a:r>
              <a:rPr lang="es-MX" sz="1400" dirty="0">
                <a:latin typeface="Montserrat"/>
              </a:rPr>
              <a:t>ejecutado (utilizado</a:t>
            </a:r>
            <a:r>
              <a:rPr lang="es-MX" sz="1400" dirty="0" smtClean="0">
                <a:latin typeface="Montserrat"/>
              </a:rPr>
              <a:t>):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Q. 0.00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Fuente de financiamiento: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011</a:t>
            </a:r>
            <a:endParaRPr lang="es-MX" sz="1400" b="1" dirty="0">
              <a:solidFill>
                <a:srgbClr val="002060"/>
              </a:solidFill>
              <a:latin typeface="Montserra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9578AB6-5C8F-206A-59A0-7D6ACA699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527" y="923625"/>
            <a:ext cx="1017697" cy="101769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37681" y="1032065"/>
            <a:ext cx="773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002F91"/>
                </a:solidFill>
                <a:latin typeface="Montserrat"/>
              </a:rPr>
              <a:t>2</a:t>
            </a:r>
            <a:endParaRPr lang="es-GT" sz="4400" b="1" dirty="0">
              <a:solidFill>
                <a:srgbClr val="002F91"/>
              </a:solidFill>
              <a:latin typeface="Montserrat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905135" y="4216437"/>
            <a:ext cx="478442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Montserrat"/>
              </a:rPr>
              <a:t>Aspectos de planificación estatal</a:t>
            </a:r>
          </a:p>
          <a:p>
            <a:endParaRPr lang="es-MX" sz="1400" b="1" dirty="0" smtClean="0">
              <a:latin typeface="Montserra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Porcentaje de avance físico: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0.00%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Población beneficiada: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Servidores públicos, Pueblos Mayas, Garífuna y </a:t>
            </a:r>
            <a:r>
              <a:rPr lang="es-MX" sz="1400" b="1" dirty="0" err="1" smtClean="0">
                <a:solidFill>
                  <a:srgbClr val="002060"/>
                </a:solidFill>
                <a:latin typeface="Montserrat"/>
              </a:rPr>
              <a:t>Xinka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Montserrat"/>
              </a:rPr>
              <a:t>Ubicación geográfica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: Guatemala, Quetzaltenango, Huehuetenango</a:t>
            </a:r>
            <a:r>
              <a:rPr lang="es-MX" sz="1400" b="1" dirty="0">
                <a:solidFill>
                  <a:srgbClr val="002060"/>
                </a:solidFill>
                <a:latin typeface="Montserrat"/>
              </a:rPr>
              <a:t>,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Cobán </a:t>
            </a:r>
            <a:r>
              <a:rPr lang="es-MX" sz="1400" b="1" dirty="0">
                <a:solidFill>
                  <a:srgbClr val="002060"/>
                </a:solidFill>
                <a:latin typeface="Montserrat"/>
              </a:rPr>
              <a:t>Alta Verapaz </a:t>
            </a:r>
            <a:r>
              <a:rPr lang="es-MX" sz="1400" b="1" dirty="0" smtClean="0">
                <a:solidFill>
                  <a:srgbClr val="002060"/>
                </a:solidFill>
                <a:latin typeface="Montserrat"/>
              </a:rPr>
              <a:t>Izabal, y Santa Rosa</a:t>
            </a:r>
            <a:r>
              <a:rPr lang="es-MX" sz="1400" dirty="0" smtClean="0">
                <a:latin typeface="Montserrat"/>
              </a:rPr>
              <a:t>. </a:t>
            </a:r>
            <a:endParaRPr lang="es-MX" sz="1400" dirty="0">
              <a:latin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9558" y="2837129"/>
            <a:ext cx="4045716" cy="2693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561" y="6333255"/>
            <a:ext cx="1206240" cy="47927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72477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3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9578AB6-5C8F-206A-59A0-7D6ACA699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731" y="2019893"/>
            <a:ext cx="2081400" cy="2081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7146A67-C081-2534-FEB1-BC7819A31A7A}"/>
              </a:ext>
            </a:extLst>
          </p:cNvPr>
          <p:cNvSpPr txBox="1"/>
          <p:nvPr/>
        </p:nvSpPr>
        <p:spPr>
          <a:xfrm>
            <a:off x="3103826" y="2471064"/>
            <a:ext cx="7989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E8BF99"/>
                </a:solidFill>
                <a:latin typeface="Montserrat" pitchFamily="2" charset="77"/>
              </a:rPr>
              <a:t>CONSOLIDADO </a:t>
            </a:r>
            <a:endParaRPr lang="es-MX" sz="4000" b="1" dirty="0" smtClean="0">
              <a:solidFill>
                <a:srgbClr val="E8BF99"/>
              </a:solidFill>
              <a:latin typeface="Montserrat" pitchFamily="2" charset="77"/>
            </a:endParaRPr>
          </a:p>
          <a:p>
            <a:r>
              <a:rPr lang="es-MX" sz="4000" b="1" dirty="0" smtClean="0">
                <a:solidFill>
                  <a:srgbClr val="E8BF99"/>
                </a:solidFill>
                <a:latin typeface="Montserrat" pitchFamily="2" charset="77"/>
              </a:rPr>
              <a:t>DE </a:t>
            </a:r>
            <a:r>
              <a:rPr lang="es-MX" sz="4000" b="1" dirty="0">
                <a:solidFill>
                  <a:srgbClr val="E8BF99"/>
                </a:solidFill>
                <a:latin typeface="Montserrat" pitchFamily="2" charset="77"/>
              </a:rPr>
              <a:t>LOGROS INSTITUCIONALES</a:t>
            </a:r>
            <a:endParaRPr lang="es-GT" sz="4000" b="1" dirty="0">
              <a:solidFill>
                <a:srgbClr val="E8BF99"/>
              </a:solidFill>
              <a:latin typeface="Montserrat" pitchFamily="2" charset="77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1383" y="2555285"/>
            <a:ext cx="232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b="1" dirty="0">
                <a:solidFill>
                  <a:schemeClr val="bg1">
                    <a:lumMod val="95000"/>
                  </a:schemeClr>
                </a:solidFill>
                <a:latin typeface="Montserrat"/>
              </a:rPr>
              <a:t>3</a:t>
            </a:r>
            <a:endParaRPr lang="es-GT" sz="6000" b="1" dirty="0">
              <a:solidFill>
                <a:schemeClr val="bg1">
                  <a:lumMod val="95000"/>
                </a:schemeClr>
              </a:solidFill>
              <a:latin typeface="Montserra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977" y="6333255"/>
            <a:ext cx="1206240" cy="4792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3730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8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53344" y="1032065"/>
            <a:ext cx="433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Consolidado de logros institucionales.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9578AB6-5C8F-206A-59A0-7D6ACA699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527" y="923625"/>
            <a:ext cx="1017697" cy="101769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37681" y="1032065"/>
            <a:ext cx="773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002F91"/>
                </a:solidFill>
                <a:latin typeface="Montserrat"/>
              </a:rPr>
              <a:t>3</a:t>
            </a:r>
            <a:endParaRPr lang="es-GT" sz="4400" b="1" dirty="0">
              <a:solidFill>
                <a:srgbClr val="002F91"/>
              </a:solidFill>
              <a:latin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700" y="1941322"/>
            <a:ext cx="7086600" cy="4167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977" y="6333255"/>
            <a:ext cx="1206240" cy="47927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46101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0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9578AB6-5C8F-206A-59A0-7D6ACA699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731" y="2019893"/>
            <a:ext cx="2081400" cy="2081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7146A67-C081-2534-FEB1-BC7819A31A7A}"/>
              </a:ext>
            </a:extLst>
          </p:cNvPr>
          <p:cNvSpPr txBox="1"/>
          <p:nvPr/>
        </p:nvSpPr>
        <p:spPr>
          <a:xfrm>
            <a:off x="3103826" y="2706650"/>
            <a:ext cx="7989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8BF99"/>
                </a:solidFill>
                <a:latin typeface="Montserrat" pitchFamily="2" charset="77"/>
              </a:rPr>
              <a:t>CONCLUSIONES</a:t>
            </a:r>
            <a:endParaRPr lang="es-GT" sz="4000" b="1" dirty="0">
              <a:solidFill>
                <a:srgbClr val="E8BF99"/>
              </a:solidFill>
              <a:latin typeface="Montserrat" pitchFamily="2" charset="77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1383" y="2555285"/>
            <a:ext cx="2322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>
                    <a:lumMod val="95000"/>
                  </a:schemeClr>
                </a:solidFill>
                <a:latin typeface="Montserrat"/>
              </a:rPr>
              <a:t>4</a:t>
            </a:r>
            <a:endParaRPr lang="es-GT" sz="6000" b="1" dirty="0">
              <a:solidFill>
                <a:schemeClr val="bg1">
                  <a:lumMod val="95000"/>
                </a:schemeClr>
              </a:solidFill>
              <a:latin typeface="Montserra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185" y="6333255"/>
            <a:ext cx="1206240" cy="4792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3730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4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1093175"/>
            <a:ext cx="433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Conclusiones.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811068" y="1982884"/>
            <a:ext cx="8945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 smtClean="0">
                <a:latin typeface="Montserrat"/>
              </a:rPr>
              <a:t> </a:t>
            </a:r>
            <a:endParaRPr lang="es-GT" sz="1400" dirty="0">
              <a:latin typeface="Montserra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9578AB6-5C8F-206A-59A0-7D6ACA699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527" y="923625"/>
            <a:ext cx="1017697" cy="101769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37681" y="1032065"/>
            <a:ext cx="773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002F91"/>
                </a:solidFill>
                <a:latin typeface="Montserrat"/>
              </a:rPr>
              <a:t>4</a:t>
            </a:r>
            <a:endParaRPr lang="es-GT" sz="4400" b="1" dirty="0">
              <a:solidFill>
                <a:srgbClr val="002F91"/>
              </a:solidFill>
              <a:latin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11068" y="2073933"/>
            <a:ext cx="8880764" cy="328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GT" dirty="0">
                <a:solidFill>
                  <a:srgbClr val="002F91"/>
                </a:solidFill>
                <a:latin typeface="Montserrat"/>
                <a:ea typeface="Calibri" panose="020F0502020204030204" pitchFamily="34" charset="0"/>
                <a:cs typeface="Calibri" panose="020F0502020204030204" pitchFamily="34" charset="0"/>
              </a:rPr>
              <a:t>El racismo y la discriminación racial son fenómenos sociales que siguen vigentes en la actualidad, reproducen desigualdad y exclusión hacia los pueblos indígenas, por lo tanto, el Estado debe continuar en la lucha para su prevención y eliminación.</a:t>
            </a:r>
            <a:endParaRPr lang="es-GT" dirty="0">
              <a:solidFill>
                <a:srgbClr val="002F91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>
                <a:solidFill>
                  <a:srgbClr val="002F91"/>
                </a:solidFill>
                <a:latin typeface="Montserra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GT" dirty="0">
              <a:solidFill>
                <a:srgbClr val="002F91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GT" dirty="0">
                <a:solidFill>
                  <a:srgbClr val="002F91"/>
                </a:solidFill>
                <a:latin typeface="Montserrat"/>
                <a:ea typeface="Calibri" panose="020F0502020204030204" pitchFamily="34" charset="0"/>
                <a:cs typeface="Calibri" panose="020F0502020204030204" pitchFamily="34" charset="0"/>
              </a:rPr>
              <a:t>La institucionalidad pública de los 3 Organismos del Estado deben aunar esfuerzos para la implementación de acciones que permitan la prevención y eliminación del racismo y la discriminación racial desde sus mandatos institucionales.</a:t>
            </a:r>
            <a:endParaRPr lang="es-GT" dirty="0">
              <a:solidFill>
                <a:srgbClr val="002F91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s-GT" sz="1400" dirty="0">
              <a:solidFill>
                <a:srgbClr val="002F91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4769" y="6333255"/>
            <a:ext cx="1206240" cy="47927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3730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8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1093175"/>
            <a:ext cx="433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Conclusiones.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9578AB6-5C8F-206A-59A0-7D6ACA699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527" y="923625"/>
            <a:ext cx="1017697" cy="101769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37681" y="1032065"/>
            <a:ext cx="773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002F91"/>
                </a:solidFill>
                <a:latin typeface="Montserrat"/>
              </a:rPr>
              <a:t>4</a:t>
            </a:r>
            <a:endParaRPr lang="es-GT" sz="4400" b="1" dirty="0">
              <a:solidFill>
                <a:srgbClr val="002F91"/>
              </a:solidFill>
              <a:latin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11068" y="2083927"/>
            <a:ext cx="8621405" cy="296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GT" dirty="0">
                <a:solidFill>
                  <a:srgbClr val="002F91"/>
                </a:solidFill>
                <a:latin typeface="Montserrat"/>
                <a:ea typeface="Calibri" panose="020F0502020204030204" pitchFamily="34" charset="0"/>
                <a:cs typeface="Calibri" panose="020F0502020204030204" pitchFamily="34" charset="0"/>
              </a:rPr>
              <a:t>La superación del racismo y la discriminación racial permiten la construcción de la convivencia como principio básico que interactúa con la tolerancia y la armonía, que  permite un relacionamiento horizontal con igualdad de derechos, respeto y reconocimiento mutuo para la construcción de una nueva ciudadanía</a:t>
            </a:r>
            <a:r>
              <a:rPr lang="es-GT" dirty="0" smtClean="0">
                <a:solidFill>
                  <a:srgbClr val="002F91"/>
                </a:solidFill>
                <a:latin typeface="Montserra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s-GT" dirty="0">
              <a:solidFill>
                <a:srgbClr val="002F91"/>
              </a:solidFill>
              <a:latin typeface="Montserra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002F91"/>
                </a:solidFill>
                <a:latin typeface="Montserrat"/>
                <a:ea typeface="Calibri" panose="020F0502020204030204" pitchFamily="34" charset="0"/>
                <a:cs typeface="Calibri" panose="020F0502020204030204" pitchFamily="34" charset="0"/>
              </a:rPr>
              <a:t>La Comisión Presidencial contra la Discriminación y el Racismo contra los Pueblos Indígenas en Guatemala –CODISRA-, como puede verse la ejecución en el primer cuatrimestre fue baja, ya que la ejecución fue de Q. 1,858,810.53 que equivale a un 17.70% del presupuesto vigente. </a:t>
            </a:r>
            <a:r>
              <a:rPr lang="es-GT" dirty="0" smtClean="0">
                <a:solidFill>
                  <a:srgbClr val="002F91"/>
                </a:solidFill>
                <a:latin typeface="Montserra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GT" dirty="0">
              <a:solidFill>
                <a:srgbClr val="002F91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2353" y="6333255"/>
            <a:ext cx="1206240" cy="47927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2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82275" y="805665"/>
            <a:ext cx="6581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2F91"/>
                </a:solidFill>
                <a:latin typeface="Montserrat"/>
              </a:rPr>
              <a:t>¿</a:t>
            </a:r>
            <a:r>
              <a:rPr lang="es-MX" b="1" dirty="0" smtClean="0">
                <a:solidFill>
                  <a:srgbClr val="002F91"/>
                </a:solidFill>
                <a:latin typeface="Montserrat"/>
              </a:rPr>
              <a:t>QUÉ </a:t>
            </a:r>
            <a:r>
              <a:rPr lang="es-MX" b="1" dirty="0">
                <a:solidFill>
                  <a:srgbClr val="002F91"/>
                </a:solidFill>
                <a:latin typeface="Montserrat"/>
              </a:rPr>
              <a:t>MEDIDAS DE TRANSPARENCIA SE HAN APLICADO?</a:t>
            </a:r>
            <a:endParaRPr lang="es-GT" dirty="0">
              <a:solidFill>
                <a:srgbClr val="002F91"/>
              </a:solidFill>
              <a:latin typeface="Montserra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67882" y="1876301"/>
            <a:ext cx="701040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s-MX" sz="1600" dirty="0" smtClean="0">
                <a:solidFill>
                  <a:srgbClr val="002F91"/>
                </a:solidFill>
                <a:latin typeface="Arial" panose="020B0604020202020204" pitchFamily="34" charset="0"/>
              </a:rPr>
              <a:t>Existe un manual de compras para la adquisición de servicios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s-MX" sz="1600" dirty="0" smtClean="0">
                <a:solidFill>
                  <a:srgbClr val="002F91"/>
                </a:solidFill>
                <a:latin typeface="Arial" panose="020B0604020202020204" pitchFamily="34" charset="0"/>
              </a:rPr>
              <a:t>Existe manual de compra de baja cuantía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s-MX" sz="1600" dirty="0" smtClean="0">
                <a:solidFill>
                  <a:srgbClr val="002F91"/>
                </a:solidFill>
                <a:latin typeface="Arial" panose="020B0604020202020204" pitchFamily="34" charset="0"/>
              </a:rPr>
              <a:t>Utilización del catalogo de insumos    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s-MX" sz="1600" dirty="0" smtClean="0">
                <a:solidFill>
                  <a:srgbClr val="002F91"/>
                </a:solidFill>
                <a:latin typeface="Arial" panose="020B0604020202020204" pitchFamily="34" charset="0"/>
              </a:rPr>
              <a:t>C</a:t>
            </a:r>
            <a:r>
              <a:rPr lang="es-MX" sz="1600" dirty="0" smtClean="0">
                <a:solidFill>
                  <a:srgbClr val="002F91"/>
                </a:solidFill>
                <a:latin typeface="Arial" panose="020B0604020202020204" pitchFamily="34" charset="0"/>
              </a:rPr>
              <a:t>alidad del </a:t>
            </a:r>
            <a:r>
              <a:rPr lang="es-MX" sz="1600" dirty="0" smtClean="0">
                <a:solidFill>
                  <a:srgbClr val="002F91"/>
                </a:solidFill>
                <a:latin typeface="Arial" panose="020B0604020202020204" pitchFamily="34" charset="0"/>
              </a:rPr>
              <a:t>gasto publico Según </a:t>
            </a:r>
            <a:r>
              <a:rPr lang="es-MX" sz="1600" dirty="0" smtClean="0">
                <a:solidFill>
                  <a:srgbClr val="002F91"/>
                </a:solidFill>
                <a:latin typeface="Arial" panose="020B0604020202020204" pitchFamily="34" charset="0"/>
              </a:rPr>
              <a:t>articulo 19 de </a:t>
            </a:r>
            <a:r>
              <a:rPr lang="es-MX" sz="1600" smtClean="0">
                <a:solidFill>
                  <a:srgbClr val="002F91"/>
                </a:solidFill>
                <a:latin typeface="Arial" panose="020B0604020202020204" pitchFamily="34" charset="0"/>
              </a:rPr>
              <a:t>la Ley </a:t>
            </a:r>
            <a:r>
              <a:rPr lang="es-MX" sz="1600" dirty="0" smtClean="0">
                <a:solidFill>
                  <a:srgbClr val="002F91"/>
                </a:solidFill>
                <a:latin typeface="Arial" panose="020B0604020202020204" pitchFamily="34" charset="0"/>
              </a:rPr>
              <a:t>del Presupuesto</a:t>
            </a:r>
            <a:r>
              <a:rPr lang="es-MX" dirty="0"/>
              <a:t/>
            </a:r>
            <a:br>
              <a:rPr lang="es-MX" dirty="0"/>
            </a:br>
            <a:r>
              <a:rPr lang="es-MX" dirty="0">
                <a:solidFill>
                  <a:srgbClr val="1F3864"/>
                </a:solidFill>
                <a:latin typeface="Arial" panose="020B0604020202020204" pitchFamily="34" charset="0"/>
              </a:rPr>
              <a:t/>
            </a:r>
            <a:br>
              <a:rPr lang="es-MX" dirty="0">
                <a:solidFill>
                  <a:srgbClr val="1F3864"/>
                </a:solidFill>
                <a:latin typeface="Arial" panose="020B0604020202020204" pitchFamily="34" charset="0"/>
              </a:rPr>
            </a:br>
            <a:r>
              <a:rPr lang="es-MX" dirty="0">
                <a:solidFill>
                  <a:srgbClr val="1F3864"/>
                </a:solidFill>
                <a:latin typeface="Arial" panose="020B0604020202020204" pitchFamily="34" charset="0"/>
              </a:rPr>
              <a:t/>
            </a:r>
            <a:br>
              <a:rPr lang="es-MX" dirty="0">
                <a:solidFill>
                  <a:srgbClr val="1F3864"/>
                </a:solidFill>
                <a:latin typeface="Arial" panose="020B0604020202020204" pitchFamily="34" charset="0"/>
              </a:rPr>
            </a:br>
            <a:endParaRPr lang="es-MX" dirty="0"/>
          </a:p>
          <a:p>
            <a:r>
              <a:rPr lang="es-MX" dirty="0"/>
              <a:t/>
            </a:r>
            <a:br>
              <a:rPr lang="es-MX" dirty="0"/>
            </a:br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145" y="6333255"/>
            <a:ext cx="1206240" cy="4792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3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92927" y="429676"/>
            <a:ext cx="7606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2F91"/>
                </a:solidFill>
                <a:latin typeface="Montserrat"/>
              </a:rPr>
              <a:t>¿QUÉ DESAFÍOS INSTITUCIONALES SE ESPERAN DURANTE 2022?</a:t>
            </a:r>
            <a:endParaRPr lang="es-GT" b="1" dirty="0">
              <a:solidFill>
                <a:srgbClr val="002F91"/>
              </a:solidFill>
              <a:latin typeface="Montserra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97527" y="1255847"/>
            <a:ext cx="102385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002F91"/>
                </a:solidFill>
                <a:latin typeface="Montserrat"/>
              </a:rPr>
              <a:t>Que </a:t>
            </a:r>
            <a:r>
              <a:rPr lang="es-MX" dirty="0">
                <a:solidFill>
                  <a:srgbClr val="002F91"/>
                </a:solidFill>
                <a:latin typeface="Montserrat"/>
              </a:rPr>
              <a:t>la institucionalidad pública de los 3 Organismo de Estado asuma el compromiso establecido en el Acuerdo Gubernativo 143-2014, que mandata la implementación de las acciones de la Política Pública para la Convivencia y la Eliminación del Racismo y la Discriminación Racial, basados en su que hacer y funciones institucionales</a:t>
            </a:r>
            <a:r>
              <a:rPr lang="es-MX" dirty="0" smtClean="0">
                <a:solidFill>
                  <a:srgbClr val="002F91"/>
                </a:solidFill>
                <a:latin typeface="Montserrat"/>
              </a:rPr>
              <a:t>.</a:t>
            </a:r>
          </a:p>
          <a:p>
            <a:pPr algn="just"/>
            <a:endParaRPr lang="es-MX" dirty="0">
              <a:solidFill>
                <a:srgbClr val="002F91"/>
              </a:solidFill>
              <a:latin typeface="Montserra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002F91"/>
                </a:solidFill>
                <a:latin typeface="Montserrat"/>
              </a:rPr>
              <a:t>Incorporación </a:t>
            </a:r>
            <a:r>
              <a:rPr lang="es-MX" dirty="0">
                <a:solidFill>
                  <a:srgbClr val="002F91"/>
                </a:solidFill>
                <a:latin typeface="Montserrat"/>
              </a:rPr>
              <a:t>efectiva del enfoque de Derechos de los Pueblos Indígenas en planes, programa y políticas públicas de las instituciones públicas</a:t>
            </a:r>
            <a:r>
              <a:rPr lang="es-MX" dirty="0" smtClean="0">
                <a:solidFill>
                  <a:srgbClr val="002F91"/>
                </a:solidFill>
                <a:latin typeface="Montserrat"/>
              </a:rPr>
              <a:t>.</a:t>
            </a:r>
          </a:p>
          <a:p>
            <a:pPr algn="just"/>
            <a:endParaRPr lang="es-MX" dirty="0">
              <a:solidFill>
                <a:srgbClr val="002F91"/>
              </a:solidFill>
              <a:latin typeface="Montserra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002F91"/>
                </a:solidFill>
                <a:latin typeface="Montserrat"/>
              </a:rPr>
              <a:t>Que </a:t>
            </a:r>
            <a:r>
              <a:rPr lang="es-MX" dirty="0">
                <a:solidFill>
                  <a:srgbClr val="002F91"/>
                </a:solidFill>
                <a:latin typeface="Montserrat"/>
              </a:rPr>
              <a:t>las instituciones académicas incorporen en sus planes y pensum de estudios contenidos sobre Derechos de los Pueblos Indígenas, la Igualdad y no </a:t>
            </a:r>
            <a:r>
              <a:rPr lang="es-MX" dirty="0" smtClean="0">
                <a:solidFill>
                  <a:srgbClr val="002F91"/>
                </a:solidFill>
                <a:latin typeface="Montserrat"/>
              </a:rPr>
              <a:t>discriminación.</a:t>
            </a:r>
          </a:p>
          <a:p>
            <a:pPr algn="just"/>
            <a:endParaRPr lang="es-MX" dirty="0">
              <a:solidFill>
                <a:srgbClr val="002F91"/>
              </a:solidFill>
              <a:latin typeface="Montserra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002F91"/>
                </a:solidFill>
                <a:latin typeface="Montserrat"/>
              </a:rPr>
              <a:t>Que </a:t>
            </a:r>
            <a:r>
              <a:rPr lang="es-MX" dirty="0">
                <a:solidFill>
                  <a:srgbClr val="002F91"/>
                </a:solidFill>
                <a:latin typeface="Montserrat"/>
              </a:rPr>
              <a:t>los casos de Discriminación contra Pueblos Indígenas canalizados al Ministerio Público, lleguen a la fase de sentencia y se brinde una justicia pronta y cumplida</a:t>
            </a:r>
            <a:r>
              <a:rPr lang="es-MX" dirty="0" smtClean="0">
                <a:solidFill>
                  <a:srgbClr val="002F91"/>
                </a:solidFill>
                <a:latin typeface="Montserrat"/>
              </a:rPr>
              <a:t>.</a:t>
            </a:r>
          </a:p>
          <a:p>
            <a:pPr algn="just"/>
            <a:r>
              <a:rPr lang="es-MX" dirty="0" smtClean="0">
                <a:solidFill>
                  <a:srgbClr val="002F91"/>
                </a:solidFill>
                <a:latin typeface="Montserrat"/>
              </a:rPr>
              <a:t> </a:t>
            </a:r>
            <a:endParaRPr lang="es-MX" dirty="0">
              <a:solidFill>
                <a:srgbClr val="002F91"/>
              </a:solidFill>
              <a:latin typeface="Montserra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002F91"/>
                </a:solidFill>
                <a:latin typeface="Montserrat"/>
              </a:rPr>
              <a:t>Fortalecimiento </a:t>
            </a:r>
            <a:r>
              <a:rPr lang="es-MX" dirty="0">
                <a:solidFill>
                  <a:srgbClr val="002F91"/>
                </a:solidFill>
                <a:latin typeface="Montserrat"/>
              </a:rPr>
              <a:t>y mejora de la cobertura y asesoría </a:t>
            </a:r>
            <a:r>
              <a:rPr lang="es-MX" dirty="0" smtClean="0">
                <a:solidFill>
                  <a:srgbClr val="002F91"/>
                </a:solidFill>
                <a:latin typeface="Montserrat"/>
              </a:rPr>
              <a:t>jurídica/legal</a:t>
            </a:r>
            <a:r>
              <a:rPr lang="es-MX" dirty="0">
                <a:solidFill>
                  <a:srgbClr val="002F91"/>
                </a:solidFill>
                <a:latin typeface="Montserrat"/>
              </a:rPr>
              <a:t>, así como personal experto en la elaboración de peritajes culturales y antropológicos vinculantes a casos de discriminación hacia pueblos indígenas.</a:t>
            </a:r>
            <a:endParaRPr lang="es-GT" dirty="0">
              <a:solidFill>
                <a:srgbClr val="002F91"/>
              </a:solidFill>
              <a:latin typeface="Montserra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145" y="6333255"/>
            <a:ext cx="1206240" cy="4792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7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262234-FCDC-5A90-A9F9-57310FE6B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26" y="3824230"/>
            <a:ext cx="1206240" cy="4792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7437D56-EFF2-582F-E431-E465CCE4D442}"/>
              </a:ext>
            </a:extLst>
          </p:cNvPr>
          <p:cNvSpPr txBox="1"/>
          <p:nvPr/>
        </p:nvSpPr>
        <p:spPr>
          <a:xfrm>
            <a:off x="6111701" y="3830508"/>
            <a:ext cx="165168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</a:p>
        </p:txBody>
      </p:sp>
    </p:spTree>
    <p:extLst>
      <p:ext uri="{BB962C8B-B14F-4D97-AF65-F5344CB8AC3E}">
        <p14:creationId xmlns:p14="http://schemas.microsoft.com/office/powerpoint/2010/main" xmlns="" val="14644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1614468" y="214956"/>
            <a:ext cx="327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002E91"/>
                </a:solidFill>
                <a:latin typeface="Montserrat" pitchFamily="2" charset="77"/>
              </a:rPr>
              <a:t>PRINCIPALES FUNCIONES </a:t>
            </a:r>
            <a:r>
              <a:rPr lang="es-MX" sz="2000" dirty="0" smtClean="0">
                <a:solidFill>
                  <a:srgbClr val="002E91"/>
                </a:solidFill>
                <a:latin typeface="Montserrat" pitchFamily="2" charset="77"/>
              </a:rPr>
              <a:t>DE</a:t>
            </a:r>
          </a:p>
          <a:p>
            <a:pPr algn="ctr"/>
            <a:r>
              <a:rPr lang="es-MX" sz="2000" dirty="0" smtClean="0">
                <a:solidFill>
                  <a:srgbClr val="002E91"/>
                </a:solidFill>
                <a:latin typeface="Montserrat" pitchFamily="2" charset="77"/>
              </a:rPr>
              <a:t> </a:t>
            </a:r>
            <a:r>
              <a:rPr lang="es-MX" sz="2000" b="1" dirty="0">
                <a:solidFill>
                  <a:srgbClr val="002E91"/>
                </a:solidFill>
                <a:latin typeface="Montserrat" pitchFamily="2" charset="77"/>
              </a:rPr>
              <a:t>“LA INSTITUCIÓN”</a:t>
            </a:r>
            <a:endParaRPr lang="es-GT" sz="2000" b="1" dirty="0">
              <a:solidFill>
                <a:srgbClr val="002E91"/>
              </a:solidFill>
              <a:latin typeface="Montserrat" pitchFamily="2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73010C5-04AB-7076-E3F7-C5E6D111B319}"/>
              </a:ext>
            </a:extLst>
          </p:cNvPr>
          <p:cNvSpPr txBox="1"/>
          <p:nvPr/>
        </p:nvSpPr>
        <p:spPr>
          <a:xfrm>
            <a:off x="1174689" y="1147307"/>
            <a:ext cx="49942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De conformidad con las normas que regulan su funcionamiento, las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principales funciones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son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s-MX" sz="1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1100" dirty="0"/>
              <a:t/>
            </a:r>
            <a:br>
              <a:rPr lang="es-MX" sz="1100" dirty="0"/>
            </a:br>
            <a:endParaRPr lang="es-GT" sz="1100" dirty="0">
              <a:latin typeface="Montserrat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6DFDB85-8F6D-CC44-7271-0E53284AD93C}"/>
              </a:ext>
            </a:extLst>
          </p:cNvPr>
          <p:cNvSpPr txBox="1"/>
          <p:nvPr/>
        </p:nvSpPr>
        <p:spPr>
          <a:xfrm>
            <a:off x="934028" y="1737290"/>
            <a:ext cx="4994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00" dirty="0" smtClean="0">
                <a:latin typeface="Montserrat" pitchFamily="2" charset="77"/>
              </a:rPr>
              <a:t> </a:t>
            </a:r>
            <a:r>
              <a:rPr lang="es-MX" sz="1200" dirty="0">
                <a:latin typeface="Montserrat" pitchFamily="2" charset="77"/>
              </a:rPr>
              <a:t>Asesorar y acompañar a las distintas instituciones y funcionarios del Estado, así como a las instituciones privadas, para desarrollar mecanismos efectivos en la erradicación de la Discriminación y el Racismo que se da contra los pueblos indígenas en Guatemala.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00" dirty="0" smtClean="0">
                <a:latin typeface="Montserrat" pitchFamily="2" charset="77"/>
              </a:rPr>
              <a:t> </a:t>
            </a:r>
            <a:r>
              <a:rPr lang="es-MX" sz="1200" dirty="0">
                <a:latin typeface="Montserrat" pitchFamily="2" charset="77"/>
              </a:rPr>
              <a:t>Formular políticas públicas que garanticen la no discriminación y el </a:t>
            </a:r>
            <a:r>
              <a:rPr lang="es-MX" sz="1200" dirty="0" smtClean="0">
                <a:latin typeface="Montserrat" pitchFamily="2" charset="77"/>
              </a:rPr>
              <a:t> racismo </a:t>
            </a:r>
            <a:r>
              <a:rPr lang="es-MX" sz="1200" dirty="0">
                <a:latin typeface="Montserrat" pitchFamily="2" charset="77"/>
              </a:rPr>
              <a:t>contra los indígenas y dar seguimiento a su ejecución.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00" dirty="0" smtClean="0">
                <a:latin typeface="Montserrat" pitchFamily="2" charset="77"/>
              </a:rPr>
              <a:t> </a:t>
            </a:r>
            <a:r>
              <a:rPr lang="es-MX" sz="1200" dirty="0">
                <a:latin typeface="Montserrat" pitchFamily="2" charset="77"/>
              </a:rPr>
              <a:t>Monitorear las políticas de las instituciones privadas y sugerir criterios a adoptar para afrontar positivamente el problema de la discriminación.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00" dirty="0" smtClean="0">
                <a:latin typeface="Montserrat" pitchFamily="2" charset="77"/>
              </a:rPr>
              <a:t> </a:t>
            </a:r>
            <a:r>
              <a:rPr lang="es-MX" sz="1200" dirty="0">
                <a:latin typeface="Montserrat" pitchFamily="2" charset="77"/>
              </a:rPr>
              <a:t>Actuar como enlace entre las organizaciones de los pueblos indígenas y el Organismo Ejecutivo en materia de discriminación y racismo</a:t>
            </a:r>
            <a:r>
              <a:rPr lang="es-MX" sz="1200" dirty="0" smtClean="0">
                <a:latin typeface="Montserrat" pitchFamily="2" charset="77"/>
              </a:rPr>
              <a:t>.</a:t>
            </a:r>
            <a:r>
              <a:rPr lang="es-MX" sz="1200" dirty="0">
                <a:latin typeface="Montserrat" pitchFamily="2" charset="77"/>
              </a:rPr>
              <a:t> Llevar registro de denuncias de casos de racismo y discriminación, y canalizarlos a las instituciones competentes</a:t>
            </a:r>
            <a:r>
              <a:rPr lang="es-MX" sz="1200" dirty="0" smtClean="0">
                <a:latin typeface="Montserrat" pitchFamily="2" charset="7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latin typeface="Montserrat" pitchFamily="2" charset="77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BE6FD51-5573-DBFB-B0F0-A14897DA0FC4}"/>
              </a:ext>
            </a:extLst>
          </p:cNvPr>
          <p:cNvSpPr txBox="1"/>
          <p:nvPr/>
        </p:nvSpPr>
        <p:spPr>
          <a:xfrm>
            <a:off x="6168929" y="730437"/>
            <a:ext cx="4994240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00" dirty="0">
                <a:latin typeface="Montserrat" pitchFamily="2" charset="77"/>
              </a:rPr>
              <a:t>Llevar registro de denuncias de casos de racismo y discriminación, y canalizarlos a las instituciones competentes.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00" dirty="0" smtClean="0">
                <a:latin typeface="Montserrat" pitchFamily="2" charset="77"/>
              </a:rPr>
              <a:t>Presentar </a:t>
            </a:r>
            <a:r>
              <a:rPr lang="es-MX" sz="1200" dirty="0">
                <a:latin typeface="Montserrat" pitchFamily="2" charset="77"/>
              </a:rPr>
              <a:t>al Presidente de la República informes semestrales sobre el avance del respeto y ejercicio de los derechos de los pueblos indígenas, los cuales serán públicos.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00" dirty="0" smtClean="0">
                <a:latin typeface="Montserrat" pitchFamily="2" charset="77"/>
              </a:rPr>
              <a:t>Elaborar </a:t>
            </a:r>
            <a:r>
              <a:rPr lang="es-MX" sz="1200" dirty="0">
                <a:latin typeface="Montserrat" pitchFamily="2" charset="77"/>
              </a:rPr>
              <a:t>informes que el Estado de Guatemala deba presentar en materia de Pueblos Indígenas ante organismos internacionales</a:t>
            </a:r>
            <a:r>
              <a:rPr lang="es-MX" sz="1200" dirty="0" smtClean="0">
                <a:latin typeface="Montserrat" pitchFamily="2" charset="77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00" dirty="0" smtClean="0">
                <a:latin typeface="Montserrat" pitchFamily="2" charset="77"/>
              </a:rPr>
              <a:t>Impulsar </a:t>
            </a:r>
            <a:r>
              <a:rPr lang="es-MX" sz="1200" dirty="0">
                <a:latin typeface="Montserrat" pitchFamily="2" charset="77"/>
              </a:rPr>
              <a:t>campañas de sensibilización ciudadana en contra de los actos de discriminación.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00" dirty="0" smtClean="0">
                <a:latin typeface="Montserrat" pitchFamily="2" charset="77"/>
              </a:rPr>
              <a:t> </a:t>
            </a:r>
            <a:r>
              <a:rPr lang="es-MX" sz="1200" dirty="0">
                <a:latin typeface="Montserrat" pitchFamily="2" charset="77"/>
              </a:rPr>
              <a:t>Gestionar y administrar la cooperación nacional e internacional para el cumplimiento de sus funciones.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00" dirty="0" smtClean="0">
                <a:latin typeface="Montserrat" pitchFamily="2" charset="77"/>
              </a:rPr>
              <a:t>Coordinar </a:t>
            </a:r>
            <a:r>
              <a:rPr lang="es-MX" sz="1200" dirty="0">
                <a:latin typeface="Montserrat" pitchFamily="2" charset="77"/>
              </a:rPr>
              <a:t>acciones a nivel nacional con organizaciones de los Pueblos Indígenas, interesadas en la temática de la Comisión para definir políticas y acciones de Gobierno de la República en el ámbito internacional, referente a los derechos de los pueblos indígenas.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lphaUcPeriod"/>
            </a:pPr>
            <a:endParaRPr lang="es-MX" sz="1100" dirty="0">
              <a:latin typeface="Montserrat" pitchFamily="2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689" y="6333255"/>
            <a:ext cx="1206240" cy="47927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7146A67-C081-2534-FEB1-BC7819A31A7A}"/>
              </a:ext>
            </a:extLst>
          </p:cNvPr>
          <p:cNvSpPr txBox="1"/>
          <p:nvPr/>
        </p:nvSpPr>
        <p:spPr>
          <a:xfrm>
            <a:off x="414670" y="2053893"/>
            <a:ext cx="536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E8BF99"/>
                </a:solidFill>
                <a:latin typeface="Montserrat" pitchFamily="2" charset="77"/>
              </a:rPr>
              <a:t>PRINCIPAL OBJETIVO DE</a:t>
            </a:r>
          </a:p>
          <a:p>
            <a:pPr algn="ctr"/>
            <a:r>
              <a:rPr lang="es-MX" sz="4000" b="1" dirty="0" smtClean="0">
                <a:solidFill>
                  <a:srgbClr val="E8BF99"/>
                </a:solidFill>
                <a:latin typeface="Montserrat" pitchFamily="2" charset="77"/>
              </a:rPr>
              <a:t> </a:t>
            </a:r>
            <a:r>
              <a:rPr lang="es-MX" sz="4000" b="1" dirty="0">
                <a:solidFill>
                  <a:srgbClr val="E8BF99"/>
                </a:solidFill>
                <a:latin typeface="Montserrat" pitchFamily="2" charset="77"/>
              </a:rPr>
              <a:t>“LA INSTITUCIÓN</a:t>
            </a:r>
            <a:r>
              <a:rPr lang="es-MX" sz="4000" dirty="0" smtClean="0">
                <a:solidFill>
                  <a:srgbClr val="E8BF99"/>
                </a:solidFill>
                <a:latin typeface="Montserrat" pitchFamily="2" charset="77"/>
              </a:rPr>
              <a:t>”</a:t>
            </a:r>
            <a:endParaRPr lang="es-GT" sz="4000" b="1" dirty="0">
              <a:solidFill>
                <a:srgbClr val="E8BF99"/>
              </a:solidFill>
              <a:latin typeface="Montserrat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689" y="6333255"/>
            <a:ext cx="1206240" cy="4792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634" y="6333255"/>
            <a:ext cx="1206240" cy="47927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28517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6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650636" y="322481"/>
            <a:ext cx="2576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002E91"/>
                </a:solidFill>
                <a:latin typeface="Montserrat" pitchFamily="2" charset="77"/>
              </a:rPr>
              <a:t>PRINCIPALES OBJETIVOS DE </a:t>
            </a:r>
            <a:endParaRPr lang="es-MX" sz="2000" dirty="0" smtClean="0">
              <a:solidFill>
                <a:srgbClr val="002E91"/>
              </a:solidFill>
              <a:latin typeface="Montserrat" pitchFamily="2" charset="77"/>
            </a:endParaRPr>
          </a:p>
          <a:p>
            <a:pPr algn="ctr"/>
            <a:r>
              <a:rPr lang="es-MX" sz="2000" b="1" dirty="0" smtClean="0">
                <a:solidFill>
                  <a:srgbClr val="002E91"/>
                </a:solidFill>
                <a:latin typeface="Montserrat" pitchFamily="2" charset="77"/>
              </a:rPr>
              <a:t>“</a:t>
            </a:r>
            <a:r>
              <a:rPr lang="es-MX" sz="2000" b="1" dirty="0">
                <a:solidFill>
                  <a:srgbClr val="002E91"/>
                </a:solidFill>
                <a:latin typeface="Montserrat" pitchFamily="2" charset="77"/>
              </a:rPr>
              <a:t>LA INSTITUCIÓN”</a:t>
            </a:r>
            <a:endParaRPr lang="es-GT" sz="2000" b="1" dirty="0">
              <a:solidFill>
                <a:srgbClr val="002E91"/>
              </a:solidFill>
              <a:latin typeface="Montserrat" pitchFamily="2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73010C5-04AB-7076-E3F7-C5E6D111B319}"/>
              </a:ext>
            </a:extLst>
          </p:cNvPr>
          <p:cNvSpPr txBox="1"/>
          <p:nvPr/>
        </p:nvSpPr>
        <p:spPr>
          <a:xfrm>
            <a:off x="754087" y="1590601"/>
            <a:ext cx="74062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Para el cumplimiento de sus funciones y satisfacer las necesidades de la población, “la institución” debe cumplir con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el siguiente objetivo:</a:t>
            </a:r>
            <a:endParaRPr lang="es-MX" sz="1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1100" dirty="0"/>
              <a:t/>
            </a:r>
            <a:br>
              <a:rPr lang="es-MX" sz="1100" dirty="0"/>
            </a:br>
            <a:endParaRPr lang="es-GT" sz="1100" dirty="0">
              <a:latin typeface="Montserrat" pitchFamily="2" charset="77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39107" y="2800451"/>
            <a:ext cx="7772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Montserrat"/>
              </a:rPr>
              <a:t>Objetivo </a:t>
            </a:r>
            <a:r>
              <a:rPr lang="es-MX" b="1" dirty="0">
                <a:latin typeface="Montserrat"/>
              </a:rPr>
              <a:t>Superior</a:t>
            </a:r>
            <a:r>
              <a:rPr lang="es-MX" b="1" dirty="0" smtClean="0">
                <a:latin typeface="Montserrat"/>
              </a:rPr>
              <a:t>:</a:t>
            </a:r>
          </a:p>
          <a:p>
            <a:pPr algn="ctr"/>
            <a:r>
              <a:rPr lang="es-MX" dirty="0" smtClean="0"/>
              <a:t> </a:t>
            </a:r>
            <a:r>
              <a:rPr lang="es-MX" dirty="0"/>
              <a:t>Erradicar el racismo y la discriminación contra los Pueblos Indígenas en Guatemala que contribuya a la construcción de un Estado plural, equitativo y garante de sus derechos.</a:t>
            </a:r>
            <a:endParaRPr lang="es-GT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689" y="6333255"/>
            <a:ext cx="1206240" cy="4792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81269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1767" y="4094761"/>
            <a:ext cx="1387290" cy="14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0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9578AB6-5C8F-206A-59A0-7D6ACA699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05" y="2340750"/>
            <a:ext cx="1840706" cy="184070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7146A67-C081-2534-FEB1-BC7819A31A7A}"/>
              </a:ext>
            </a:extLst>
          </p:cNvPr>
          <p:cNvSpPr txBox="1"/>
          <p:nvPr/>
        </p:nvSpPr>
        <p:spPr>
          <a:xfrm>
            <a:off x="2778911" y="2599383"/>
            <a:ext cx="6717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E8BF99"/>
                </a:solidFill>
                <a:latin typeface="Montserrat" pitchFamily="2" charset="77"/>
              </a:rPr>
              <a:t>Parte General </a:t>
            </a:r>
          </a:p>
          <a:p>
            <a:r>
              <a:rPr lang="es-MX" sz="4000" b="1" dirty="0" smtClean="0">
                <a:solidFill>
                  <a:srgbClr val="E8BF99"/>
                </a:solidFill>
                <a:latin typeface="Montserrat" pitchFamily="2" charset="77"/>
              </a:rPr>
              <a:t>Ejecución Presupuestaria</a:t>
            </a:r>
            <a:endParaRPr lang="es-GT" sz="4000" b="1" dirty="0">
              <a:solidFill>
                <a:srgbClr val="E8BF99"/>
              </a:solidFill>
              <a:latin typeface="Montserrat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809" y="6333255"/>
            <a:ext cx="1206240" cy="4792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19725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Ejecución 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048000" y="19560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CIFRAS GENERALES DEL PRESUPUESTO AL PRIMER CUATRIMESTRE 2022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42559" y="2982026"/>
            <a:ext cx="4190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Montserrat SemiBold"/>
              </a:rPr>
              <a:t>Presupuesto vigente total:</a:t>
            </a:r>
          </a:p>
          <a:p>
            <a:endParaRPr lang="es-MX" dirty="0">
              <a:latin typeface="Montserrat SemiBold"/>
            </a:endParaRPr>
          </a:p>
          <a:p>
            <a:r>
              <a:rPr lang="es-MX" dirty="0">
                <a:latin typeface="Montserrat SemiBold"/>
              </a:rPr>
              <a:t> </a:t>
            </a:r>
          </a:p>
          <a:p>
            <a:r>
              <a:rPr lang="es-MX" dirty="0">
                <a:latin typeface="Montserrat SemiBold"/>
              </a:rPr>
              <a:t>Presupuesto ejecutado (utilizado):</a:t>
            </a:r>
          </a:p>
          <a:p>
            <a:endParaRPr lang="es-MX" dirty="0">
              <a:latin typeface="Montserrat SemiBold"/>
            </a:endParaRPr>
          </a:p>
          <a:p>
            <a:endParaRPr lang="es-MX" dirty="0">
              <a:latin typeface="Montserrat SemiBold"/>
            </a:endParaRPr>
          </a:p>
          <a:p>
            <a:endParaRPr lang="es-MX" dirty="0">
              <a:latin typeface="Montserrat SemiBold"/>
            </a:endParaRPr>
          </a:p>
          <a:p>
            <a:r>
              <a:rPr lang="es-MX" dirty="0">
                <a:latin typeface="Montserrat SemiBold"/>
              </a:rPr>
              <a:t>Saldo: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645887" y="2670941"/>
            <a:ext cx="3575265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r">
              <a:spcBef>
                <a:spcPts val="500"/>
              </a:spcBef>
            </a:pPr>
            <a:r>
              <a:rPr lang="es-GT" dirty="0"/>
              <a:t/>
            </a:r>
            <a:br>
              <a:rPr lang="es-GT" dirty="0"/>
            </a:br>
            <a:r>
              <a:rPr lang="es-GT" b="1" dirty="0">
                <a:solidFill>
                  <a:srgbClr val="0070C0"/>
                </a:solidFill>
                <a:latin typeface="Montserrat SemiBold"/>
              </a:rPr>
              <a:t>Q. 10,500,000.00</a:t>
            </a:r>
            <a:endParaRPr lang="es-GT" dirty="0">
              <a:latin typeface="Montserrat SemiBold"/>
            </a:endParaRPr>
          </a:p>
          <a:p>
            <a:pPr marL="457200" algn="r">
              <a:spcBef>
                <a:spcPts val="500"/>
              </a:spcBef>
            </a:pPr>
            <a:r>
              <a:rPr lang="es-GT" dirty="0">
                <a:latin typeface="Montserrat SemiBold"/>
              </a:rPr>
              <a:t/>
            </a:r>
            <a:br>
              <a:rPr lang="es-GT" dirty="0">
                <a:latin typeface="Montserrat SemiBold"/>
              </a:rPr>
            </a:br>
            <a:r>
              <a:rPr lang="es-GT" dirty="0">
                <a:latin typeface="Montserrat SemiBold"/>
              </a:rPr>
              <a:t/>
            </a:r>
            <a:br>
              <a:rPr lang="es-GT" dirty="0">
                <a:latin typeface="Montserrat SemiBold"/>
              </a:rPr>
            </a:br>
            <a:r>
              <a:rPr lang="es-GT" b="1" dirty="0" smtClean="0">
                <a:solidFill>
                  <a:srgbClr val="0070C0"/>
                </a:solidFill>
                <a:latin typeface="Montserrat SemiBold"/>
              </a:rPr>
              <a:t>Q</a:t>
            </a:r>
            <a:r>
              <a:rPr lang="es-GT" b="1" dirty="0">
                <a:solidFill>
                  <a:srgbClr val="0070C0"/>
                </a:solidFill>
                <a:latin typeface="Montserrat SemiBold"/>
              </a:rPr>
              <a:t>. </a:t>
            </a:r>
            <a:r>
              <a:rPr lang="es-GT" b="1" dirty="0" smtClean="0">
                <a:solidFill>
                  <a:srgbClr val="0070C0"/>
                </a:solidFill>
                <a:latin typeface="Montserrat SemiBold"/>
              </a:rPr>
              <a:t>1,858,811.53</a:t>
            </a:r>
            <a:endParaRPr lang="es-GT" dirty="0">
              <a:latin typeface="Montserrat SemiBold"/>
            </a:endParaRPr>
          </a:p>
          <a:p>
            <a:pPr marL="457200" algn="r">
              <a:spcBef>
                <a:spcPts val="500"/>
              </a:spcBef>
            </a:pPr>
            <a:r>
              <a:rPr lang="es-GT" dirty="0">
                <a:latin typeface="Montserrat SemiBold"/>
              </a:rPr>
              <a:t/>
            </a:r>
            <a:br>
              <a:rPr lang="es-GT" dirty="0">
                <a:latin typeface="Montserrat SemiBold"/>
              </a:rPr>
            </a:br>
            <a:r>
              <a:rPr lang="es-GT" dirty="0">
                <a:latin typeface="Montserrat SemiBold"/>
              </a:rPr>
              <a:t/>
            </a:r>
            <a:br>
              <a:rPr lang="es-GT" dirty="0">
                <a:latin typeface="Montserrat SemiBold"/>
              </a:rPr>
            </a:br>
            <a:r>
              <a:rPr lang="es-GT" dirty="0">
                <a:latin typeface="Montserrat SemiBold"/>
              </a:rPr>
              <a:t/>
            </a:r>
            <a:br>
              <a:rPr lang="es-GT" dirty="0">
                <a:latin typeface="Montserrat SemiBold"/>
              </a:rPr>
            </a:br>
            <a:r>
              <a:rPr lang="es-GT" b="1" dirty="0">
                <a:solidFill>
                  <a:srgbClr val="0070C0"/>
                </a:solidFill>
                <a:latin typeface="Montserrat SemiBold"/>
              </a:rPr>
              <a:t>Q. </a:t>
            </a:r>
            <a:r>
              <a:rPr lang="es-GT" b="1" dirty="0" smtClean="0">
                <a:solidFill>
                  <a:srgbClr val="0070C0"/>
                </a:solidFill>
                <a:latin typeface="Montserrat SemiBold"/>
              </a:rPr>
              <a:t>8,641,189.47</a:t>
            </a:r>
            <a:endParaRPr lang="es-GT" dirty="0">
              <a:latin typeface="Montserrat SemiBold"/>
            </a:endParaRPr>
          </a:p>
          <a:p>
            <a:r>
              <a:rPr lang="es-GT" dirty="0"/>
              <a:t/>
            </a:r>
            <a:br>
              <a:rPr lang="es-GT" dirty="0"/>
            </a:br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353" y="6333255"/>
            <a:ext cx="1206240" cy="47927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72477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3923" y="1956093"/>
            <a:ext cx="863092" cy="8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Ejecución 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048000" y="19560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CIFRAS GENERALES DEL PRESUPUESTO AL PRIMER CUATRIMESTRE 2022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xmlns="" val="3860171328"/>
              </p:ext>
            </p:extLst>
          </p:nvPr>
        </p:nvGraphicFramePr>
        <p:xfrm>
          <a:off x="2622884" y="2602424"/>
          <a:ext cx="6749715" cy="354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689" y="6333255"/>
            <a:ext cx="1206240" cy="4792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142813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896" y="1956093"/>
            <a:ext cx="863092" cy="8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2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2696DCD-B51B-B691-DAAF-10128BC45AC4}"/>
              </a:ext>
            </a:extLst>
          </p:cNvPr>
          <p:cNvSpPr txBox="1"/>
          <p:nvPr/>
        </p:nvSpPr>
        <p:spPr>
          <a:xfrm>
            <a:off x="2042559" y="923625"/>
            <a:ext cx="34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Parte General </a:t>
            </a:r>
          </a:p>
          <a:p>
            <a:r>
              <a:rPr lang="es-GT" sz="2000" dirty="0">
                <a:solidFill>
                  <a:srgbClr val="002E91"/>
                </a:solidFill>
                <a:latin typeface="Montserrat SemiBold"/>
              </a:rPr>
              <a:t>Ejecución </a:t>
            </a:r>
            <a:r>
              <a:rPr lang="es-GT" sz="2000" dirty="0" smtClean="0">
                <a:solidFill>
                  <a:srgbClr val="002E91"/>
                </a:solidFill>
                <a:latin typeface="Montserrat SemiBold"/>
              </a:rPr>
              <a:t>Presupuestaria.</a:t>
            </a:r>
            <a:endParaRPr lang="es-GT" sz="2000" dirty="0">
              <a:solidFill>
                <a:srgbClr val="002E91"/>
              </a:solidFill>
              <a:latin typeface="Montserrat Semi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1D9FFE-75E3-ACCC-CE5E-701A8743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8" y="908955"/>
            <a:ext cx="1015663" cy="10156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19560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Montserrat SemiBold"/>
              </a:rPr>
              <a:t>CIFRAS GENERALES DEL PRESUPUESTO AL PRIMER CUATRIMESTRE 2022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Montserrat Semi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81820" y="2982026"/>
            <a:ext cx="2914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Montserrat SemiBold"/>
              </a:rPr>
              <a:t>Porcentaje de ejecución</a:t>
            </a:r>
            <a:r>
              <a:rPr lang="es-MX" dirty="0" smtClean="0">
                <a:latin typeface="Montserrat SemiBold"/>
              </a:rPr>
              <a:t>:</a:t>
            </a:r>
            <a:endParaRPr lang="es-MX" dirty="0">
              <a:latin typeface="Montserrat SemiBol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957009" y="3761738"/>
            <a:ext cx="187692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Bef>
                <a:spcPts val="500"/>
              </a:spcBef>
            </a:pPr>
            <a:r>
              <a:rPr lang="es-GT" dirty="0"/>
              <a:t/>
            </a:r>
            <a:br>
              <a:rPr lang="es-GT" dirty="0"/>
            </a:br>
            <a:r>
              <a:rPr lang="es-GT" sz="2800" b="1" dirty="0">
                <a:solidFill>
                  <a:schemeClr val="accent5">
                    <a:lumMod val="75000"/>
                  </a:schemeClr>
                </a:solidFill>
              </a:rPr>
              <a:t>17.70%</a:t>
            </a:r>
            <a:endParaRPr lang="es-GT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819E2A-F49D-6BEE-CE64-BCBECAAC2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55" y="6282160"/>
            <a:ext cx="3369690" cy="5728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2E2631F-2677-BC8C-508E-04A825704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977" y="6333255"/>
            <a:ext cx="1206240" cy="4792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A02DEED-5AF0-FC69-F126-DD0CF0D4D33F}"/>
              </a:ext>
            </a:extLst>
          </p:cNvPr>
          <p:cNvSpPr txBox="1"/>
          <p:nvPr/>
        </p:nvSpPr>
        <p:spPr>
          <a:xfrm>
            <a:off x="6072477" y="6320348"/>
            <a:ext cx="178723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GT" sz="600" b="1" dirty="0" smtClean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Times New Roman" panose="02020603050405020304" pitchFamily="18" charset="0"/>
                <a:cs typeface="Calibri" panose="020F0502020204030204" pitchFamily="34" charset="0"/>
              </a:rPr>
              <a:t>Comisión Presidencial Contra la Discriminación y el Racismo Contra los Pueblos Indígenas en Guatemala  </a:t>
            </a:r>
            <a:endParaRPr lang="es-GT" sz="600" b="1" dirty="0">
              <a:solidFill>
                <a:schemeClr val="accent1">
                  <a:lumMod val="50000"/>
                </a:schemeClr>
              </a:solidFill>
              <a:effectLst/>
              <a:latin typeface="Montserrat SemiBold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52" y="4793265"/>
            <a:ext cx="1257587" cy="12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8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1986</Words>
  <Application>Microsoft Office PowerPoint</Application>
  <PresentationFormat>Personalizado</PresentationFormat>
  <Paragraphs>240</Paragraphs>
  <Slides>29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</dc:creator>
  <cp:lastModifiedBy>rixcamparij</cp:lastModifiedBy>
  <cp:revision>46</cp:revision>
  <dcterms:created xsi:type="dcterms:W3CDTF">2022-04-29T16:34:54Z</dcterms:created>
  <dcterms:modified xsi:type="dcterms:W3CDTF">2022-05-11T19:52:19Z</dcterms:modified>
</cp:coreProperties>
</file>