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3" r:id="rId3"/>
    <p:sldId id="257" r:id="rId4"/>
    <p:sldId id="258" r:id="rId5"/>
    <p:sldId id="314" r:id="rId6"/>
    <p:sldId id="315" r:id="rId7"/>
    <p:sldId id="320" r:id="rId8"/>
    <p:sldId id="316" r:id="rId9"/>
    <p:sldId id="317" r:id="rId10"/>
    <p:sldId id="318" r:id="rId11"/>
    <p:sldId id="319" r:id="rId12"/>
    <p:sldId id="312" r:id="rId1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4B"/>
    <a:srgbClr val="0070C0"/>
    <a:srgbClr val="064568"/>
    <a:srgbClr val="00568B"/>
    <a:srgbClr val="00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0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9454-3534-1D49-A98A-910895A582FE}" type="datetimeFigureOut">
              <a:rPr lang="es-GT" smtClean="0"/>
              <a:t>11/05/2021</a:t>
            </a:fld>
            <a:endParaRPr lang="es-GT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2" y="239281"/>
            <a:ext cx="127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SECRETARÍA DE COMUNICACIÓN SOCIAL DE LA PRESIDENCIA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375C9D-7172-DD48-9FE4-5DD97FB9433F}"/>
              </a:ext>
            </a:extLst>
          </p:cNvPr>
          <p:cNvCxnSpPr>
            <a:cxnSpLocks/>
          </p:cNvCxnSpPr>
          <p:nvPr/>
        </p:nvCxnSpPr>
        <p:spPr>
          <a:xfrm>
            <a:off x="6453895" y="228130"/>
            <a:ext cx="0" cy="612231"/>
          </a:xfrm>
          <a:prstGeom prst="line">
            <a:avLst/>
          </a:prstGeom>
          <a:ln w="12700">
            <a:solidFill>
              <a:srgbClr val="003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17" y="0"/>
            <a:ext cx="6942264" cy="12053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2586264" y="4149047"/>
            <a:ext cx="706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Comisión Presidencial Contra la Discriminación y el Racismo Contra los pueblos indígenas en Guatemala</a:t>
            </a:r>
            <a:endParaRPr lang="es-GT" sz="2400" dirty="0">
              <a:solidFill>
                <a:schemeClr val="bg1"/>
              </a:solidFill>
              <a:latin typeface="Montserrat ExtraBold" panose="000009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3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2734541" y="3259723"/>
            <a:ext cx="672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Utilizar este diseño de slide para mostrar gráficos, tablas, ilustraciones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COLOCAR TITULAR AQUÍ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408709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dirty="0">
                <a:solidFill>
                  <a:srgbClr val="00568B"/>
                </a:solidFill>
                <a:latin typeface="Montserrat Medium" pitchFamily="2" charset="77"/>
              </a:rPr>
              <a:t>SUBTITULAR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8" name="Google Shape;1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54385" y="4189615"/>
            <a:ext cx="2576761" cy="2468880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Google Shape;154;p21"/>
          <p:cNvSpPr txBox="1"/>
          <p:nvPr/>
        </p:nvSpPr>
        <p:spPr>
          <a:xfrm>
            <a:off x="1523999" y="2238779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es-GT" sz="37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</a:t>
            </a:r>
            <a:r>
              <a:rPr lang="es-GT" sz="37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GT" sz="37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GT" sz="3700" b="1" i="0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LOGROS Y TENDENCIAS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76" y="3592871"/>
            <a:ext cx="2199551" cy="25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722860" y="1338351"/>
            <a:ext cx="10407882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GT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Primer cuatrimestre</a:t>
            </a:r>
          </a:p>
          <a:p>
            <a:pPr lvl="0" algn="just">
              <a:lnSpc>
                <a:spcPct val="150000"/>
              </a:lnSpc>
              <a:spcBef>
                <a:spcPts val="500"/>
              </a:spcBef>
            </a:pPr>
            <a:r>
              <a:rPr lang="es-GT" sz="1600" dirty="0">
                <a:solidFill>
                  <a:schemeClr val="dk1"/>
                </a:solidFill>
              </a:rPr>
              <a:t>•</a:t>
            </a:r>
            <a:r>
              <a:rPr lang="es-GT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CODISRA es una institución que asesora a las entidades públicas y privadas para la  prevención y eliminación del racismo y la discriminación racial, contra los Pueblos Indígenas, por lo tanto, no ejecutas programas y/o proyectos.  </a:t>
            </a:r>
          </a:p>
          <a:p>
            <a:pPr lvl="0" algn="just">
              <a:lnSpc>
                <a:spcPct val="150000"/>
              </a:lnSpc>
              <a:spcBef>
                <a:spcPts val="500"/>
              </a:spcBef>
            </a:pPr>
            <a:r>
              <a:rPr lang="es-GT" sz="1600" dirty="0">
                <a:solidFill>
                  <a:schemeClr val="dk1"/>
                </a:solidFill>
              </a:rPr>
              <a:t>•</a:t>
            </a:r>
            <a:r>
              <a:rPr lang="es-GT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ha iniciado el proceso de sensibilización a servidores públicos y sociedad civil, para el cambio de actitudes, mentalidades y comportamiento para la convivencia armónica.</a:t>
            </a:r>
          </a:p>
          <a:p>
            <a:pPr lvl="0" algn="just">
              <a:lnSpc>
                <a:spcPct val="150000"/>
              </a:lnSpc>
              <a:spcBef>
                <a:spcPts val="500"/>
              </a:spcBef>
            </a:pPr>
            <a:r>
              <a:rPr lang="es-GT" sz="1600" dirty="0">
                <a:solidFill>
                  <a:schemeClr val="dk1"/>
                </a:solidFill>
              </a:rPr>
              <a:t>•</a:t>
            </a:r>
            <a:r>
              <a:rPr lang="es-GT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procesos se asesoría y acompañamiento se encuentra en su fase inicial, las acciones sustantivas están programadas en su mayoría para el segundo cuatrimestre y los 2 primeros meses del  tercer cuatrimestre.</a:t>
            </a:r>
          </a:p>
          <a:p>
            <a:pPr lvl="0" algn="just">
              <a:lnSpc>
                <a:spcPct val="150000"/>
              </a:lnSpc>
              <a:spcBef>
                <a:spcPts val="500"/>
              </a:spcBef>
            </a:pPr>
            <a:r>
              <a:rPr lang="es-GT" sz="1600" dirty="0">
                <a:solidFill>
                  <a:schemeClr val="dk1"/>
                </a:solidFill>
              </a:rPr>
              <a:t>•</a:t>
            </a:r>
            <a:r>
              <a:rPr lang="es-GT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Lograr la ejecución de todas las actividades planificadas para el logro de las metas proyectadas, aprovechando los recursos financieros disponibles para cada una. </a:t>
            </a:r>
            <a:endParaRPr lang="es-GT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Logros y tendencias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n 155">
            <a:extLst>
              <a:ext uri="{FF2B5EF4-FFF2-40B4-BE49-F238E27FC236}">
                <a16:creationId xmlns:a16="http://schemas.microsoft.com/office/drawing/2014/main" id="{14108756-2E0E-CC49-8161-952CE6D3E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6" b="6242"/>
          <a:stretch/>
        </p:blipFill>
        <p:spPr>
          <a:xfrm>
            <a:off x="3816350" y="2677886"/>
            <a:ext cx="4559300" cy="1502228"/>
          </a:xfrm>
          <a:prstGeom prst="rect">
            <a:avLst/>
          </a:prstGeom>
          <a:effectLst>
            <a:outerShdw blurRad="210917" dist="50800" dir="5400000" sx="83958" sy="83958" algn="ctr" rotWithShape="0">
              <a:schemeClr val="tx2">
                <a:lumMod val="50000"/>
              </a:schemeClr>
            </a:outerShdw>
          </a:effectLst>
        </p:spPr>
      </p:pic>
      <p:sp>
        <p:nvSpPr>
          <p:cNvPr id="157" name="CuadroTexto 156">
            <a:extLst>
              <a:ext uri="{FF2B5EF4-FFF2-40B4-BE49-F238E27FC236}">
                <a16:creationId xmlns:a16="http://schemas.microsoft.com/office/drawing/2014/main" id="{AAF6FF93-3AD4-0E47-9EBA-CC00478FA167}"/>
              </a:ext>
            </a:extLst>
          </p:cNvPr>
          <p:cNvSpPr txBox="1"/>
          <p:nvPr/>
        </p:nvSpPr>
        <p:spPr>
          <a:xfrm>
            <a:off x="6636772" y="3127606"/>
            <a:ext cx="127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SECRETARÍA DE COMUNICACIÓN SOCIAL DE LA PRESIDENCIA</a:t>
            </a:r>
          </a:p>
        </p:txBody>
      </p: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C93F79F2-18CD-0946-9C79-04BF229D903B}"/>
              </a:ext>
            </a:extLst>
          </p:cNvPr>
          <p:cNvCxnSpPr>
            <a:cxnSpLocks/>
          </p:cNvCxnSpPr>
          <p:nvPr/>
        </p:nvCxnSpPr>
        <p:spPr>
          <a:xfrm>
            <a:off x="6527637" y="3116455"/>
            <a:ext cx="0" cy="612231"/>
          </a:xfrm>
          <a:prstGeom prst="line">
            <a:avLst/>
          </a:prstGeom>
          <a:ln w="12700">
            <a:solidFill>
              <a:srgbClr val="003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783946"/>
            <a:ext cx="7082070" cy="133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438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2" y="239281"/>
            <a:ext cx="127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SECRETARÍA DE COMUNICACIÓN SOCIAL DE LA PRESIDENCIA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375C9D-7172-DD48-9FE4-5DD97FB9433F}"/>
              </a:ext>
            </a:extLst>
          </p:cNvPr>
          <p:cNvCxnSpPr>
            <a:cxnSpLocks/>
          </p:cNvCxnSpPr>
          <p:nvPr/>
        </p:nvCxnSpPr>
        <p:spPr>
          <a:xfrm>
            <a:off x="6453895" y="228130"/>
            <a:ext cx="0" cy="612231"/>
          </a:xfrm>
          <a:prstGeom prst="line">
            <a:avLst/>
          </a:prstGeom>
          <a:ln w="12700">
            <a:solidFill>
              <a:srgbClr val="003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2"/>
          <p:cNvSpPr txBox="1"/>
          <p:nvPr/>
        </p:nvSpPr>
        <p:spPr>
          <a:xfrm>
            <a:off x="1524000" y="1976095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lang="es-GT" sz="37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</a:t>
            </a:r>
            <a:r>
              <a:rPr lang="es-GT" sz="37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GT" sz="37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GT" sz="3700" b="1" i="0" u="none" strike="noStrike" cap="none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PARTE GENERAL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95949" y="4031673"/>
            <a:ext cx="2552007" cy="2610196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76" y="3592871"/>
            <a:ext cx="2199551" cy="25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9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DFA38-C7AF-D745-8889-3FA1AB4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Ejecución presupuestaria por grupo de gasto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2394B1-81AB-2D43-86E5-EDE326CA93F8}"/>
              </a:ext>
            </a:extLst>
          </p:cNvPr>
          <p:cNvSpPr txBox="1"/>
          <p:nvPr/>
        </p:nvSpPr>
        <p:spPr>
          <a:xfrm>
            <a:off x="501535" y="2159422"/>
            <a:ext cx="484632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950" lvl="1" indent="-285750">
              <a:lnSpc>
                <a:spcPct val="200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•"/>
            </a:pP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Presupuesto </a:t>
            </a:r>
            <a:r>
              <a:rPr lang="es-GT" sz="1400" b="1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Asignado</a:t>
            </a: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 Q.10,500,000.00</a:t>
            </a:r>
          </a:p>
          <a:p>
            <a:pPr marL="914400" lvl="1" indent="-330200">
              <a:lnSpc>
                <a:spcPct val="200000"/>
              </a:lnSpc>
              <a:spcBef>
                <a:spcPts val="1000"/>
              </a:spcBef>
              <a:buSzPts val="1600"/>
              <a:buFont typeface="Times New Roman"/>
              <a:buChar char="•"/>
            </a:pP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Presupuesto </a:t>
            </a:r>
            <a:r>
              <a:rPr lang="es-GT" sz="1400" b="1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Vigente</a:t>
            </a: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    Q.10,500,000.00</a:t>
            </a:r>
          </a:p>
          <a:p>
            <a:pPr marL="914400" lvl="1" indent="-330200">
              <a:lnSpc>
                <a:spcPct val="200000"/>
              </a:lnSpc>
              <a:spcBef>
                <a:spcPts val="1000"/>
              </a:spcBef>
              <a:buSzPts val="1600"/>
              <a:buFont typeface="Times New Roman"/>
              <a:buChar char="•"/>
            </a:pP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Presupuesto </a:t>
            </a:r>
            <a:r>
              <a:rPr lang="es-GT" sz="1400" b="1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Ejecutado</a:t>
            </a: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 Q.  1,951,682.70</a:t>
            </a:r>
          </a:p>
          <a:p>
            <a:pPr marL="914400" lvl="1" indent="-330200">
              <a:lnSpc>
                <a:spcPct val="200000"/>
              </a:lnSpc>
              <a:spcBef>
                <a:spcPts val="1000"/>
              </a:spcBef>
              <a:buSzPts val="1600"/>
              <a:buFont typeface="Times New Roman"/>
              <a:buChar char="•"/>
            </a:pPr>
            <a:r>
              <a:rPr lang="es-GT" sz="1400" b="1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Saldo</a:t>
            </a:r>
            <a:r>
              <a:rPr lang="es-GT" sz="1400" dirty="0">
                <a:latin typeface="Montserrat Medium" panose="00000600000000000000" pitchFamily="50" charset="0"/>
                <a:ea typeface="Times New Roman"/>
                <a:cs typeface="Times New Roman"/>
                <a:sym typeface="Times New Roman"/>
              </a:rPr>
              <a:t> por Ejecutar       Q.  8,548,317.30</a:t>
            </a:r>
            <a:endParaRPr lang="es-GT" sz="1400" dirty="0">
              <a:latin typeface="Montserrat Medium" panose="00000600000000000000" pitchFamily="50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7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945" y="1302335"/>
            <a:ext cx="5734050" cy="391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67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408709" y="1596680"/>
            <a:ext cx="6399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04800" algn="just">
              <a:lnSpc>
                <a:spcPct val="150000"/>
              </a:lnSpc>
              <a:buSzPts val="1200"/>
              <a:buChar char="•"/>
            </a:pPr>
            <a:r>
              <a:rPr lang="es-GT" sz="1600" dirty="0"/>
              <a:t>Es importante la erogación en servicios personales para el adecuado uso y ejecución de las diferentes actividades que la Comisión Presidencial realiza, tomando en cuenta que  desarrolla mecanismos efectivos en la prevención de la discriminación y el racismo contra los Pueblos Indígenas en Guatemala, haciendo de esta manera indispensable y necesaria la </a:t>
            </a:r>
            <a:r>
              <a:rPr lang="es-GT" sz="1600" dirty="0" smtClean="0"/>
              <a:t>contratación </a:t>
            </a:r>
            <a:r>
              <a:rPr lang="es-GT" sz="1600" dirty="0"/>
              <a:t>de servicios personales, para el funcionamiento, </a:t>
            </a:r>
            <a:r>
              <a:rPr lang="es-GT" sz="1600" dirty="0" smtClean="0"/>
              <a:t>ejecución, capacitación, asesoría, </a:t>
            </a:r>
            <a:r>
              <a:rPr lang="es-GT" sz="1600" dirty="0"/>
              <a:t>acompañamiento en los casos que de alguna manera vulneran el derecho de las victimas y seguimiento a los mismos, </a:t>
            </a:r>
            <a:r>
              <a:rPr lang="es-GT" sz="1600" dirty="0" smtClean="0"/>
              <a:t>así </a:t>
            </a:r>
            <a:r>
              <a:rPr lang="es-GT" sz="1600" dirty="0"/>
              <a:t>como la </a:t>
            </a:r>
            <a:r>
              <a:rPr lang="es-GT" sz="1600" dirty="0" smtClean="0"/>
              <a:t>socialización </a:t>
            </a:r>
            <a:r>
              <a:rPr lang="es-GT" sz="1600" dirty="0"/>
              <a:t>que existe entre la -CODISRA- con las </a:t>
            </a:r>
            <a:r>
              <a:rPr lang="es-GT" sz="1600" dirty="0" smtClean="0"/>
              <a:t>diferentes </a:t>
            </a:r>
            <a:r>
              <a:rPr lang="es-GT" sz="1600" dirty="0"/>
              <a:t>instituciones que tienen </a:t>
            </a:r>
            <a:r>
              <a:rPr lang="es-GT" sz="1600" dirty="0" smtClean="0"/>
              <a:t>relación </a:t>
            </a:r>
            <a:r>
              <a:rPr lang="es-GT" sz="1600" dirty="0"/>
              <a:t>directa o indirecta en materia de </a:t>
            </a:r>
            <a:r>
              <a:rPr lang="es-GT" sz="1600" dirty="0" smtClean="0"/>
              <a:t>discriminación </a:t>
            </a:r>
            <a:r>
              <a:rPr lang="es-GT" sz="1600" dirty="0"/>
              <a:t>y racismo contra los pueblos </a:t>
            </a:r>
            <a:r>
              <a:rPr lang="es-GT" sz="1600" dirty="0" smtClean="0"/>
              <a:t>indígenas </a:t>
            </a:r>
            <a:r>
              <a:rPr lang="es-GT" sz="1600" dirty="0"/>
              <a:t>en Guatemala.</a:t>
            </a:r>
            <a:endParaRPr lang="es-GT" sz="1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Importancia de la erogación en servicios personales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8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885" y="1786631"/>
            <a:ext cx="45815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14"/>
          <p:cNvSpPr/>
          <p:nvPr/>
        </p:nvSpPr>
        <p:spPr>
          <a:xfrm>
            <a:off x="6985094" y="4985356"/>
            <a:ext cx="47873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Vigente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		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Q.6,332,042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GT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Ejecutado	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GT" sz="12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Q.1,574,356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Ejecutar 		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Q.4,757,685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4020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Ejecución presupuestaria de la inversión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8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519" y="1741478"/>
            <a:ext cx="45815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00" y="1747153"/>
            <a:ext cx="45815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2;p15"/>
          <p:cNvSpPr txBox="1"/>
          <p:nvPr/>
        </p:nvSpPr>
        <p:spPr>
          <a:xfrm>
            <a:off x="587519" y="4904897"/>
            <a:ext cx="4581600" cy="101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Vigente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Q.185,423.00 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Ejecutado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GT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Q.0.00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•"/>
            </a:pP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Ejecutar 	Q. 185,423.00 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6;p15"/>
          <p:cNvSpPr txBox="1"/>
          <p:nvPr/>
        </p:nvSpPr>
        <p:spPr>
          <a:xfrm>
            <a:off x="6763599" y="4906416"/>
            <a:ext cx="45815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Vigente	</a:t>
            </a:r>
            <a:r>
              <a:rPr lang="es-GT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Q.185,423.00 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Ejecutado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 Q.0.00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Ejecutar	</a:t>
            </a:r>
            <a:r>
              <a:rPr lang="es-GT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185,423.00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133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Ejecución </a:t>
            </a:r>
            <a:r>
              <a:rPr lang="es-GT" sz="2400" dirty="0"/>
              <a:t>p</a:t>
            </a:r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resupuestaria por principales finalidades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8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075" y="1379913"/>
            <a:ext cx="4568482" cy="32028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2;p16"/>
          <p:cNvSpPr txBox="1"/>
          <p:nvPr/>
        </p:nvSpPr>
        <p:spPr>
          <a:xfrm>
            <a:off x="3211110" y="4751311"/>
            <a:ext cx="4929447" cy="1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Vigente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es-GT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Q.10,500,000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Presupuesto </a:t>
            </a: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Ejecutado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Q.   1,951,682.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s-GT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Saldo</a:t>
            </a:r>
            <a:r>
              <a:rPr lang="es-GT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Ejecutar		 Q.  8,548,317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7631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r>
              <a:rPr lang="es-GT" sz="2400" b="1" dirty="0" smtClean="0">
                <a:solidFill>
                  <a:srgbClr val="003353"/>
                </a:solidFill>
                <a:latin typeface="Montserrat" pitchFamily="2" charset="77"/>
              </a:rPr>
              <a:t>Mapa </a:t>
            </a:r>
            <a:r>
              <a:rPr lang="es-GT" sz="2400" b="1" dirty="0">
                <a:solidFill>
                  <a:srgbClr val="003353"/>
                </a:solidFill>
                <a:latin typeface="Montserrat" pitchFamily="2" charset="77"/>
              </a:rPr>
              <a:t>de la distribución geográfica</a:t>
            </a:r>
            <a:endParaRPr lang="es-GT" sz="2400" b="1" dirty="0">
              <a:solidFill>
                <a:srgbClr val="003353"/>
              </a:solidFill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51" y="1122220"/>
            <a:ext cx="4106660" cy="462219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11451"/>
              </p:ext>
            </p:extLst>
          </p:nvPr>
        </p:nvGraphicFramePr>
        <p:xfrm>
          <a:off x="1140744" y="1991332"/>
          <a:ext cx="4907492" cy="3230106"/>
        </p:xfrm>
        <a:graphic>
          <a:graphicData uri="http://schemas.openxmlformats.org/drawingml/2006/table">
            <a:tbl>
              <a:tblPr/>
              <a:tblGrid>
                <a:gridCol w="391295">
                  <a:extLst>
                    <a:ext uri="{9D8B030D-6E8A-4147-A177-3AD203B41FA5}">
                      <a16:colId xmlns:a16="http://schemas.microsoft.com/office/drawing/2014/main" val="780863523"/>
                    </a:ext>
                  </a:extLst>
                </a:gridCol>
                <a:gridCol w="1279861">
                  <a:extLst>
                    <a:ext uri="{9D8B030D-6E8A-4147-A177-3AD203B41FA5}">
                      <a16:colId xmlns:a16="http://schemas.microsoft.com/office/drawing/2014/main" val="62255804"/>
                    </a:ext>
                  </a:extLst>
                </a:gridCol>
                <a:gridCol w="1157581">
                  <a:extLst>
                    <a:ext uri="{9D8B030D-6E8A-4147-A177-3AD203B41FA5}">
                      <a16:colId xmlns:a16="http://schemas.microsoft.com/office/drawing/2014/main" val="1338750667"/>
                    </a:ext>
                  </a:extLst>
                </a:gridCol>
                <a:gridCol w="1076061">
                  <a:extLst>
                    <a:ext uri="{9D8B030D-6E8A-4147-A177-3AD203B41FA5}">
                      <a16:colId xmlns:a16="http://schemas.microsoft.com/office/drawing/2014/main" val="3205850938"/>
                    </a:ext>
                  </a:extLst>
                </a:gridCol>
                <a:gridCol w="1002694">
                  <a:extLst>
                    <a:ext uri="{9D8B030D-6E8A-4147-A177-3AD203B41FA5}">
                      <a16:colId xmlns:a16="http://schemas.microsoft.com/office/drawing/2014/main" val="674276511"/>
                    </a:ext>
                  </a:extLst>
                </a:gridCol>
              </a:tblGrid>
              <a:tr h="5184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VIGENTE</a:t>
                      </a:r>
                      <a:endParaRPr lang="es-GT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(Q.)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  <a:endParaRPr lang="es-GT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(Q.)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POR EJECUTAR</a:t>
                      </a:r>
                      <a:endParaRPr lang="es-GT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(Q.)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46372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 Metropolitana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9,649,400.00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1,872,477.03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7,776,922.97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261642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 Norte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210,900.00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17,800.00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193,100.00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07707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III Nororiente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131,650.00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8,918.40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122,731.60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40294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IV Suroriente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148,400.00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15,800.00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132,600.00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84252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V Central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768813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VI Suroccidente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145,100.00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16,127.51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128,972.49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34720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VII Noroccidente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214,550.00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20,559.76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193,990.24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393360"/>
                  </a:ext>
                </a:extLst>
              </a:tr>
              <a:tr h="3148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VIII Petén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                  -  </a:t>
                      </a:r>
                      <a:endParaRPr lang="es-GT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5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4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0D1F3C"/>
              </a:buClr>
              <a:buSzPct val="100000"/>
            </a:pPr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Principales resultados y avances</a:t>
            </a:r>
            <a:endParaRPr lang="es-GT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03862" y="1255983"/>
            <a:ext cx="8204661" cy="13134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atin typeface="Montserrat Medium" panose="00000600000000000000" pitchFamily="50" charset="0"/>
              </a:rPr>
              <a:t>Programa</a:t>
            </a:r>
          </a:p>
          <a:p>
            <a:pPr algn="ctr"/>
            <a:r>
              <a:rPr lang="es-GT" dirty="0" smtClean="0">
                <a:latin typeface="Montserrat Medium" panose="00000600000000000000" pitchFamily="50" charset="0"/>
              </a:rPr>
              <a:t>Acciones para la prevención y la eliminación del racismo y la discriminación racial </a:t>
            </a:r>
            <a:endParaRPr lang="es-GT" dirty="0">
              <a:latin typeface="Montserrat Medium" panose="00000600000000000000" pitchFamily="50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584283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Guatemala, Quetzaltenango, Huehuetenango, Santa Rosa e Izabal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552402" y="2769659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smtClean="0">
                <a:latin typeface="Montserrat Medium" panose="00000600000000000000" pitchFamily="50" charset="0"/>
              </a:rPr>
              <a:t>Metas 370</a:t>
            </a:r>
            <a:endParaRPr lang="es-GT" sz="2000" dirty="0">
              <a:latin typeface="Montserrat Medium" panose="00000600000000000000" pitchFamily="50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805279" y="2769658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Fuente de Financiamiento: 11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552402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Servidores públicos, empleados municipales y personas de sociedad civil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584283" y="2769659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Presupuesto vigente Q. 54, 350.00 </a:t>
            </a:r>
          </a:p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Presupuesto ejecutado </a:t>
            </a:r>
          </a:p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Q.30,425.00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805279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Primer Cuatrimestre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0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406690"/>
            <a:ext cx="4939146" cy="71553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buClr>
                <a:srgbClr val="0D1F3C"/>
              </a:buClr>
              <a:buSzPct val="100000"/>
            </a:pPr>
            <a:r>
              <a:rPr lang="es-GT" sz="2400" b="1" dirty="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rPr>
              <a:t>Principales resultados y avances</a:t>
            </a:r>
            <a:endParaRPr lang="es-GT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6" y="24621"/>
            <a:ext cx="4654754" cy="80817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584283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Guatemala, Quetzaltenango, Huehuetenango, Santa Rosa e Izabal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552402" y="2769659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smtClean="0">
                <a:latin typeface="Montserrat Medium" panose="00000600000000000000" pitchFamily="50" charset="0"/>
              </a:rPr>
              <a:t>Metas 8</a:t>
            </a:r>
            <a:endParaRPr lang="es-GT" sz="2000" dirty="0">
              <a:latin typeface="Montserrat Medium" panose="00000600000000000000" pitchFamily="50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805279" y="2769658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Fuente de Financiamiento: 11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552402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Mujeres, hombres, niñas, niños, personas con discapacidad pertenecientes a los pueblos Maya, Garífuna y </a:t>
            </a:r>
            <a:r>
              <a:rPr lang="es-GT" sz="1200" dirty="0" err="1" smtClean="0">
                <a:latin typeface="Montserrat Medium" panose="00000600000000000000" pitchFamily="50" charset="0"/>
              </a:rPr>
              <a:t>Xinka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584283" y="2769659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Presupuesto vigente Q. 6.000.00 </a:t>
            </a:r>
          </a:p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Presupuesto ejecutado </a:t>
            </a:r>
          </a:p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    Q. 0.00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805279" y="4655887"/>
            <a:ext cx="2651760" cy="16859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>
                <a:latin typeface="Montserrat Medium" panose="00000600000000000000" pitchFamily="50" charset="0"/>
              </a:rPr>
              <a:t>Primer Cuatrimestre	</a:t>
            </a:r>
            <a:endParaRPr lang="es-GT" sz="1200" dirty="0">
              <a:latin typeface="Montserrat Medium" panose="00000600000000000000" pitchFamily="50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807832" y="1248431"/>
            <a:ext cx="8204661" cy="13134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Asesoría y acompañamiento en procesos legales en casos de discriminación, a personas y organizaciones pertenecientes a los Pueblos Maya, Garífuna y </a:t>
            </a:r>
            <a:r>
              <a:rPr lang="es-GT" dirty="0" err="1" smtClean="0"/>
              <a:t>Xinka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39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553</Words>
  <Application>Microsoft Office PowerPoint</Application>
  <PresentationFormat>Panorámica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Montserrat ExtraBold</vt:lpstr>
      <vt:lpstr>Montserrat Medium</vt:lpstr>
      <vt:lpstr>Times New Roman</vt:lpstr>
      <vt:lpstr>Tema de Office</vt:lpstr>
      <vt:lpstr>Presentación de PowerPoint</vt:lpstr>
      <vt:lpstr>Presentación de PowerPoint</vt:lpstr>
      <vt:lpstr>Ejecución presupuestaria por grupo de gasto</vt:lpstr>
      <vt:lpstr>Importancia de la erogación en servicios personales</vt:lpstr>
      <vt:lpstr>Ejecución presupuestaria de la inversión</vt:lpstr>
      <vt:lpstr>Ejecución presupuestaria por principales finalidades</vt:lpstr>
      <vt:lpstr>Mapa de la distribución geográfica</vt:lpstr>
      <vt:lpstr>Principales resultados y avances</vt:lpstr>
      <vt:lpstr>Principales resultados y avances</vt:lpstr>
      <vt:lpstr>COLOCAR TITULAR AQUÍ</vt:lpstr>
      <vt:lpstr>Logros y tendencias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Wilson Leiva</cp:lastModifiedBy>
  <cp:revision>14</cp:revision>
  <dcterms:created xsi:type="dcterms:W3CDTF">2021-05-04T19:30:50Z</dcterms:created>
  <dcterms:modified xsi:type="dcterms:W3CDTF">2021-05-11T23:16:54Z</dcterms:modified>
</cp:coreProperties>
</file>